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1" r:id="rId4"/>
  </p:sldMasterIdLst>
  <p:notesMasterIdLst>
    <p:notesMasterId r:id="rId30"/>
  </p:notesMasterIdLst>
  <p:sldIdLst>
    <p:sldId id="348" r:id="rId5"/>
    <p:sldId id="280" r:id="rId6"/>
    <p:sldId id="364" r:id="rId7"/>
    <p:sldId id="301" r:id="rId8"/>
    <p:sldId id="355" r:id="rId9"/>
    <p:sldId id="273" r:id="rId10"/>
    <p:sldId id="298" r:id="rId11"/>
    <p:sldId id="356" r:id="rId12"/>
    <p:sldId id="304" r:id="rId13"/>
    <p:sldId id="266" r:id="rId14"/>
    <p:sldId id="365" r:id="rId15"/>
    <p:sldId id="421" r:id="rId16"/>
    <p:sldId id="422" r:id="rId17"/>
    <p:sldId id="359" r:id="rId18"/>
    <p:sldId id="424" r:id="rId19"/>
    <p:sldId id="423" r:id="rId20"/>
    <p:sldId id="279" r:id="rId21"/>
    <p:sldId id="366" r:id="rId22"/>
    <p:sldId id="357" r:id="rId23"/>
    <p:sldId id="367" r:id="rId24"/>
    <p:sldId id="368" r:id="rId25"/>
    <p:sldId id="369" r:id="rId26"/>
    <p:sldId id="360" r:id="rId27"/>
    <p:sldId id="262" r:id="rId28"/>
    <p:sldId id="370"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udith Head" initials="JH" lastIdx="9" clrIdx="0">
    <p:extLst>
      <p:ext uri="{19B8F6BF-5375-455C-9EA6-DF929625EA0E}">
        <p15:presenceInfo xmlns:p15="http://schemas.microsoft.com/office/powerpoint/2012/main" userId="8a78c7d98ac60dac" providerId="Windows Live"/>
      </p:ext>
    </p:extLst>
  </p:cmAuthor>
  <p:cmAuthor id="2" name="Shauna O'Brien" initials="SO" lastIdx="27" clrIdx="1">
    <p:extLst>
      <p:ext uri="{19B8F6BF-5375-455C-9EA6-DF929625EA0E}">
        <p15:presenceInfo xmlns:p15="http://schemas.microsoft.com/office/powerpoint/2012/main" userId="b3897799837f5edf" providerId="Windows Live"/>
      </p:ext>
    </p:extLst>
  </p:cmAuthor>
  <p:cmAuthor id="3" name="Hannah Cooper" initials="HC" lastIdx="1" clrIdx="2">
    <p:extLst>
      <p:ext uri="{19B8F6BF-5375-455C-9EA6-DF929625EA0E}">
        <p15:presenceInfo xmlns:p15="http://schemas.microsoft.com/office/powerpoint/2012/main" userId="99db9a12ce8afeba"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CF1F9"/>
    <a:srgbClr val="92D050"/>
    <a:srgbClr val="F2F2F2"/>
    <a:srgbClr val="00B050"/>
    <a:srgbClr val="008000"/>
    <a:srgbClr val="FFF4D5"/>
    <a:srgbClr val="525A6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329"/>
    <p:restoredTop sz="63801" autoAdjust="0"/>
  </p:normalViewPr>
  <p:slideViewPr>
    <p:cSldViewPr snapToGrid="0">
      <p:cViewPr varScale="1">
        <p:scale>
          <a:sx n="62" d="100"/>
          <a:sy n="62" d="100"/>
        </p:scale>
        <p:origin x="2320" y="200"/>
      </p:cViewPr>
      <p:guideLst/>
    </p:cSldViewPr>
  </p:slideViewPr>
  <p:notesTextViewPr>
    <p:cViewPr>
      <p:scale>
        <a:sx n="1" d="1"/>
        <a:sy n="1" d="1"/>
      </p:scale>
      <p:origin x="0" y="0"/>
    </p:cViewPr>
  </p:notesTextViewPr>
  <p:notesViewPr>
    <p:cSldViewPr snapToGrid="0">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commentAuthors" Target="commen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4.xml"/></Relationships>
</file>

<file path=ppt/media/image10.png>
</file>

<file path=ppt/media/image11.tiff>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tiff>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6F0D60B-9F90-43F4-A8EA-F807B5EEFFDB}" type="datetimeFigureOut">
              <a:rPr lang="en-GB" smtClean="0"/>
              <a:t>12/12/2024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7F327E-D879-4193-B0D7-BEE89950DB5C}" type="slidenum">
              <a:rPr lang="en-GB" smtClean="0"/>
              <a:t>‹#›</a:t>
            </a:fld>
            <a:endParaRPr lang="en-GB"/>
          </a:p>
        </p:txBody>
      </p:sp>
    </p:spTree>
    <p:extLst>
      <p:ext uri="{BB962C8B-B14F-4D97-AF65-F5344CB8AC3E}">
        <p14:creationId xmlns:p14="http://schemas.microsoft.com/office/powerpoint/2010/main" val="36713615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a:effectLst/>
                <a:latin typeface="+mn-lt"/>
                <a:ea typeface="+mn-ea"/>
                <a:cs typeface="+mn-cs"/>
              </a:rPr>
              <a:t>Purpose: </a:t>
            </a:r>
            <a:r>
              <a:rPr lang="en-GB" sz="1200" i="0" kern="1200">
                <a:effectLst/>
                <a:latin typeface="+mn-lt"/>
                <a:ea typeface="+mn-ea"/>
                <a:cs typeface="+mn-cs"/>
              </a:rPr>
              <a:t>to assess learning at the beginning of the new unit and</a:t>
            </a:r>
            <a:r>
              <a:rPr lang="en-GB" sz="1200" i="0" kern="1200" baseline="0">
                <a:effectLst/>
                <a:latin typeface="+mn-lt"/>
                <a:ea typeface="+mn-ea"/>
                <a:cs typeface="+mn-cs"/>
              </a:rPr>
              <a:t> interleave key prior knowledge from B1.3.</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i="0" kern="1200" baseline="0">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baseline="0">
                <a:effectLst/>
                <a:latin typeface="+mn-lt"/>
                <a:ea typeface="+mn-ea"/>
                <a:cs typeface="+mn-cs"/>
              </a:rPr>
              <a:t>Foundation question</a:t>
            </a:r>
            <a:r>
              <a:rPr lang="en-GB" sz="1200" i="0" kern="1200" baseline="0">
                <a:effectLst/>
                <a:latin typeface="+mn-lt"/>
                <a:ea typeface="+mn-ea"/>
                <a:cs typeface="+mn-cs"/>
              </a:rPr>
              <a:t>: Explain the difference between predators and prey.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baseline="0">
                <a:effectLst/>
                <a:latin typeface="+mn-lt"/>
                <a:ea typeface="+mn-ea"/>
                <a:cs typeface="+mn-cs"/>
              </a:rPr>
              <a:t>Answer</a:t>
            </a:r>
            <a:r>
              <a:rPr lang="en-GB" sz="1200" i="0" kern="1200" baseline="0">
                <a:effectLst/>
                <a:latin typeface="+mn-lt"/>
                <a:ea typeface="+mn-ea"/>
                <a:cs typeface="+mn-cs"/>
              </a:rPr>
              <a:t>: Predators are carnivores that eat the prey (prey is often herbivorous)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sz="1200" i="0" kern="1200" baseline="0">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baseline="0">
                <a:effectLst/>
                <a:latin typeface="+mn-lt"/>
                <a:ea typeface="+mn-ea"/>
                <a:cs typeface="+mn-cs"/>
              </a:rPr>
              <a:t>Stretch question</a:t>
            </a:r>
            <a:r>
              <a:rPr lang="en-GB" sz="1200" i="0" kern="1200" baseline="0">
                <a:effectLst/>
                <a:latin typeface="+mn-lt"/>
                <a:ea typeface="+mn-ea"/>
                <a:cs typeface="+mn-cs"/>
              </a:rPr>
              <a:t>: Compare the resources that plants and animals compete for and explain why they are not the same.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sz="1200" b="1" i="0" kern="1200" baseline="0">
                <a:effectLst/>
                <a:latin typeface="+mn-lt"/>
                <a:ea typeface="+mn-ea"/>
                <a:cs typeface="+mn-cs"/>
              </a:rPr>
              <a:t>Answer</a:t>
            </a:r>
            <a:r>
              <a:rPr lang="en-GB" sz="1200" i="0" kern="1200" baseline="0">
                <a:effectLst/>
                <a:latin typeface="+mn-lt"/>
                <a:ea typeface="+mn-ea"/>
                <a:cs typeface="+mn-cs"/>
              </a:rPr>
              <a:t>: Although plants and animals both compete for space, this is more to allow them to obtain the other resources they need. Plants need water and light to photosynthesis, which animals do not, because they do not contain chloroplasts, but rather eat plants/animals to obtain their food. Plants also need minerals to form the compounds required for photosynthesis and growth. Unlike animals, plants do not compete for food because they make their own, and they do not compete for mates because they either self or cross pollinate. </a:t>
            </a:r>
          </a:p>
        </p:txBody>
      </p:sp>
      <p:sp>
        <p:nvSpPr>
          <p:cNvPr id="4" name="Slide Number Placeholder 3"/>
          <p:cNvSpPr>
            <a:spLocks noGrp="1"/>
          </p:cNvSpPr>
          <p:nvPr>
            <p:ph type="sldNum" sz="quarter" idx="5"/>
          </p:nvPr>
        </p:nvSpPr>
        <p:spPr/>
        <p:txBody>
          <a:bodyPr/>
          <a:lstStyle/>
          <a:p>
            <a:fld id="{0B7C1065-6FAC-EB47-82DC-34C50BE3F4B9}" type="slidenum">
              <a:rPr lang="en-US" smtClean="0"/>
              <a:t>2</a:t>
            </a:fld>
            <a:endParaRPr lang="en-US"/>
          </a:p>
        </p:txBody>
      </p:sp>
    </p:spTree>
    <p:extLst>
      <p:ext uri="{BB962C8B-B14F-4D97-AF65-F5344CB8AC3E}">
        <p14:creationId xmlns:p14="http://schemas.microsoft.com/office/powerpoint/2010/main" val="224119718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Suggested guidance:</a:t>
            </a:r>
          </a:p>
          <a:p>
            <a:r>
              <a:rPr lang="en-GB" b="0" dirty="0"/>
              <a:t>Talk tasks can be used in a variety of ways to suit the particular needs of the students you are teaching. </a:t>
            </a:r>
            <a:r>
              <a:rPr lang="en-GB" sz="1200" b="0" i="0" u="none" strike="noStrike" cap="none" dirty="0">
                <a:solidFill>
                  <a:schemeClr val="dk1"/>
                </a:solidFill>
                <a:effectLst/>
                <a:latin typeface="+mn-lt"/>
                <a:ea typeface="Calibri"/>
                <a:cs typeface="Calibri"/>
                <a:sym typeface="Calibri"/>
              </a:rPr>
              <a:t>Through exchanging views with others, students develop their understanding of the science beyond what could be achieved individually. </a:t>
            </a:r>
          </a:p>
          <a:p>
            <a:endParaRPr lang="en-GB" sz="1200" b="0" i="0" u="none" strike="noStrike" cap="none" dirty="0">
              <a:solidFill>
                <a:schemeClr val="dk1"/>
              </a:solidFill>
              <a:effectLst/>
              <a:latin typeface="+mn-lt"/>
              <a:cs typeface="Calibri"/>
              <a:sym typeface="Calibri"/>
            </a:endParaRPr>
          </a:p>
          <a:p>
            <a:r>
              <a:rPr lang="en-GB" sz="1200" b="0" i="0" u="none" strike="noStrike" cap="none" dirty="0">
                <a:solidFill>
                  <a:schemeClr val="dk1"/>
                </a:solidFill>
                <a:effectLst/>
                <a:latin typeface="+mn-lt"/>
                <a:cs typeface="Calibri"/>
                <a:sym typeface="Calibri"/>
              </a:rPr>
              <a:t>Science classrooms that successfully integrate talk have the following features:</a:t>
            </a:r>
          </a:p>
          <a:p>
            <a:pPr>
              <a:buAutoNum type="arabicPeriod"/>
            </a:pPr>
            <a:r>
              <a:rPr lang="en-GB" sz="1200" b="0" i="0" u="none" strike="noStrike" cap="none" dirty="0">
                <a:solidFill>
                  <a:schemeClr val="dk1"/>
                </a:solidFill>
                <a:effectLst/>
                <a:latin typeface="+mn-lt"/>
                <a:ea typeface="Calibri"/>
                <a:cs typeface="Calibri"/>
                <a:sym typeface="Calibri"/>
              </a:rPr>
              <a:t>Science talk is a regular feature of lessons and is woven into classroom activities.</a:t>
            </a:r>
          </a:p>
          <a:p>
            <a:pPr>
              <a:buAutoNum type="arabicPeriod"/>
            </a:pPr>
            <a:r>
              <a:rPr lang="en-GB" sz="1200" b="0" i="0" u="none" strike="noStrike" cap="none" dirty="0">
                <a:solidFill>
                  <a:schemeClr val="dk1"/>
                </a:solidFill>
                <a:effectLst/>
                <a:latin typeface="+mn-lt"/>
                <a:ea typeface="Calibri"/>
                <a:cs typeface="Calibri"/>
                <a:sym typeface="Calibri"/>
              </a:rPr>
              <a:t>Students are paired or grouped strategically by the teacher to ensure productive interaction. This might take into consideration the students’ proficiency of the English language, how encouraging they might be to peers and their attainment in the topic. It’s a good idea to consider these pairings in the class seating plan.</a:t>
            </a:r>
          </a:p>
          <a:p>
            <a:pPr>
              <a:buAutoNum type="arabicPeriod"/>
            </a:pPr>
            <a:r>
              <a:rPr lang="en-GB" sz="1200" b="0" i="0" u="none" strike="noStrike" cap="none" dirty="0">
                <a:solidFill>
                  <a:schemeClr val="dk1"/>
                </a:solidFill>
                <a:effectLst/>
                <a:latin typeface="+mn-lt"/>
                <a:ea typeface="Calibri"/>
                <a:cs typeface="Calibri"/>
                <a:sym typeface="Calibri"/>
              </a:rPr>
              <a:t>Students are encouraged and supported to talk, but are not forced to talk.</a:t>
            </a:r>
          </a:p>
          <a:p>
            <a:pPr>
              <a:buAutoNum type="arabicPeriod"/>
            </a:pPr>
            <a:r>
              <a:rPr lang="en-GB" sz="1200" b="0" i="0" u="none" strike="noStrike" cap="none" dirty="0">
                <a:solidFill>
                  <a:schemeClr val="dk1"/>
                </a:solidFill>
                <a:effectLst/>
                <a:latin typeface="+mn-lt"/>
                <a:ea typeface="Calibri"/>
                <a:cs typeface="Calibri"/>
                <a:sym typeface="Calibri"/>
              </a:rPr>
              <a:t>The teacher should take on the role of a facilitator, engaging with conversations where necessary and encouraging or steering the conversation where needed. </a:t>
            </a:r>
          </a:p>
          <a:p>
            <a:pPr>
              <a:buAutoNum type="arabicPeriod"/>
            </a:pPr>
            <a:r>
              <a:rPr lang="en-GB" sz="1200" b="0" i="0" u="none" strike="noStrike" cap="none" dirty="0">
                <a:solidFill>
                  <a:schemeClr val="dk1"/>
                </a:solidFill>
                <a:effectLst/>
                <a:latin typeface="+mn-lt"/>
                <a:ea typeface="Calibri"/>
                <a:cs typeface="Calibri"/>
                <a:sym typeface="Calibri"/>
              </a:rPr>
              <a:t>Students are encouraged to use the language they have to express their ideas (e.g., everyday language, imperfect English, native language), but also to incorporate science specific terminology where this is more accurate or has been taught.</a:t>
            </a:r>
          </a:p>
          <a:p>
            <a:r>
              <a:rPr lang="en-GB" sz="1200" b="0" i="0" u="none" strike="noStrike" cap="none" dirty="0">
                <a:solidFill>
                  <a:schemeClr val="dk1"/>
                </a:solidFill>
                <a:effectLst/>
                <a:latin typeface="+mn-lt"/>
                <a:ea typeface="Calibri"/>
                <a:cs typeface="Calibri"/>
                <a:sym typeface="Calibri"/>
              </a:rPr>
              <a:t>6. Scientifically inaccurate ideas are not dismissed by the partner or teacher; open discussion and further investigation are relied on to help students construct ideas that support them to progress in their scientific understanding. </a:t>
            </a:r>
          </a:p>
          <a:p>
            <a:r>
              <a:rPr lang="en-GB" sz="1200" b="0" i="0" u="none" strike="noStrike" cap="none" dirty="0">
                <a:solidFill>
                  <a:schemeClr val="dk1"/>
                </a:solidFill>
                <a:effectLst/>
                <a:latin typeface="+mn-lt"/>
                <a:ea typeface="Calibri"/>
                <a:cs typeface="Calibri"/>
                <a:sym typeface="Calibri"/>
              </a:rPr>
              <a:t>7. Guidelines for behaviour during talk tasks are explicit and frequently reviewed. Rules for students might be:</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Listen carefully to your partner</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Take turns talking.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Speak one at a time, without interrupting.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agree or disagree and explain why.</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Politely point out if your partner has used a scientific word incorrectly, if they have explained the science incorrectly, or if there is a more accurate way to describe something.</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If confused, ask questions.</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Stay focused on the discussion topic.</a:t>
            </a:r>
          </a:p>
          <a:p>
            <a:pPr lvl="1">
              <a:buFont typeface="Arial" panose="020B0604020202020204" pitchFamily="34" charset="0"/>
              <a:buChar char="•"/>
            </a:pPr>
            <a:r>
              <a:rPr lang="en-GB" sz="1200" b="0" i="1" u="none" strike="noStrike" cap="none" dirty="0">
                <a:solidFill>
                  <a:schemeClr val="dk1"/>
                </a:solidFill>
                <a:effectLst/>
                <a:latin typeface="+mn-lt"/>
                <a:ea typeface="Calibri"/>
                <a:cs typeface="Calibri"/>
                <a:sym typeface="Calibri"/>
              </a:rPr>
              <a:t>Respond to one another.</a:t>
            </a:r>
            <a:endParaRPr lang="en-GB" dirty="0"/>
          </a:p>
          <a:p>
            <a:endParaRPr lang="en-GB" dirty="0"/>
          </a:p>
          <a:p>
            <a:endParaRPr lang="en-GB" dirty="0"/>
          </a:p>
          <a:p>
            <a:endParaRPr lang="en-GB" dirty="0"/>
          </a:p>
        </p:txBody>
      </p:sp>
      <p:sp>
        <p:nvSpPr>
          <p:cNvPr id="4" name="Slide Number Placeholder 3"/>
          <p:cNvSpPr>
            <a:spLocks noGrp="1"/>
          </p:cNvSpPr>
          <p:nvPr>
            <p:ph type="sldNum" sz="quarter" idx="5"/>
          </p:nvPr>
        </p:nvSpPr>
        <p:spPr/>
        <p:txBody>
          <a:bodyPr/>
          <a:lstStyle/>
          <a:p>
            <a:fld id="{4B7F327E-D879-4193-B0D7-BEE89950DB5C}" type="slidenum">
              <a:rPr lang="en-GB" smtClean="0"/>
              <a:t>11</a:t>
            </a:fld>
            <a:endParaRPr lang="en-GB"/>
          </a:p>
        </p:txBody>
      </p:sp>
    </p:spTree>
    <p:extLst>
      <p:ext uri="{BB962C8B-B14F-4D97-AF65-F5344CB8AC3E}">
        <p14:creationId xmlns:p14="http://schemas.microsoft.com/office/powerpoint/2010/main" val="15094529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Purpose: </a:t>
            </a:r>
            <a:r>
              <a:rPr lang="en-GB" b="0" baseline="0" dirty="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dirty="0"/>
              <a:t>Suggested guidance:</a:t>
            </a:r>
            <a:r>
              <a:rPr lang="en-GB" b="0" baseline="0" dirty="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dirty="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dirty="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dirty="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dirty="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dirty="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dirty="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12</a:t>
            </a:fld>
            <a:endParaRPr lang="en-GB"/>
          </a:p>
        </p:txBody>
      </p:sp>
    </p:spTree>
    <p:extLst>
      <p:ext uri="{BB962C8B-B14F-4D97-AF65-F5344CB8AC3E}">
        <p14:creationId xmlns:p14="http://schemas.microsoft.com/office/powerpoint/2010/main" val="27083953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Purpose: </a:t>
            </a:r>
            <a:r>
              <a:rPr lang="en-GB" b="0" baseline="0"/>
              <a:t>This is a knowledge drill. The purpose of this is to check that the critical knowledge is secure before pupils move onto independent practice.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r>
              <a:rPr lang="en-GB" b="1" baseline="0"/>
              <a:t>Suggested guidance:</a:t>
            </a:r>
            <a:r>
              <a:rPr lang="en-GB" b="0" baseline="0"/>
              <a:t> There are a range of ways this could be done depending on time and ability range of the class: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Mini whiteboards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full sentences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short answers in exercise books</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In the pupil workbook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pair talk</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r>
              <a:rPr lang="en-GB" b="0" baseline="0"/>
              <a:t>As cold call</a:t>
            </a:r>
          </a:p>
          <a:p>
            <a:pPr marL="228600" marR="0" lvl="0" indent="-228600" algn="l" defTabSz="914400" rtl="0" eaLnBrk="1" fontAlgn="auto" latinLnBrk="0" hangingPunct="1">
              <a:lnSpc>
                <a:spcPct val="100000"/>
              </a:lnSpc>
              <a:spcBef>
                <a:spcPts val="0"/>
              </a:spcBef>
              <a:spcAft>
                <a:spcPts val="0"/>
              </a:spcAft>
              <a:buClrTx/>
              <a:buSzTx/>
              <a:buFontTx/>
              <a:buAutoNum type="alphaLcParenR"/>
              <a:tabLst/>
              <a:defRPr/>
            </a:pPr>
            <a:endParaRPr lang="en-GB" b="1"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13</a:t>
            </a:fld>
            <a:endParaRPr lang="en-GB"/>
          </a:p>
        </p:txBody>
      </p:sp>
    </p:spTree>
    <p:extLst>
      <p:ext uri="{BB962C8B-B14F-4D97-AF65-F5344CB8AC3E}">
        <p14:creationId xmlns:p14="http://schemas.microsoft.com/office/powerpoint/2010/main" val="125725163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This slide models the process of answering a </a:t>
            </a:r>
            <a:r>
              <a:rPr lang="en-GB" b="1"/>
              <a:t>describe</a:t>
            </a:r>
            <a:r>
              <a:rPr lang="en-GB"/>
              <a:t> question.</a:t>
            </a:r>
          </a:p>
          <a:p>
            <a:endParaRPr lang="en-GB"/>
          </a:p>
          <a:p>
            <a:r>
              <a:rPr lang="en-GB"/>
              <a:t>Firstly, students are presented with a generic </a:t>
            </a:r>
            <a:r>
              <a:rPr lang="en-GB" b="1"/>
              <a:t>describe</a:t>
            </a:r>
            <a:r>
              <a:rPr lang="en-GB"/>
              <a:t> question, along with a model answer. Students are also given some simple guidance to follow for producing their own describe answer.</a:t>
            </a:r>
          </a:p>
          <a:p>
            <a:endParaRPr lang="en-GB"/>
          </a:p>
          <a:p>
            <a:r>
              <a:rPr lang="en-GB"/>
              <a:t>The generic question and answer should be used by the teacher to remind students of </a:t>
            </a:r>
          </a:p>
          <a:p>
            <a:pPr>
              <a:buFont typeface="Arial" panose="020B0604020202020204" pitchFamily="34" charset="0"/>
              <a:buChar char="•"/>
            </a:pPr>
            <a:r>
              <a:rPr lang="en-GB"/>
              <a:t>the key features of a great answer</a:t>
            </a:r>
          </a:p>
          <a:p>
            <a:pPr>
              <a:buFont typeface="Arial" panose="020B0604020202020204" pitchFamily="34" charset="0"/>
              <a:buChar char="•"/>
            </a:pPr>
            <a:r>
              <a:rPr lang="en-GB"/>
              <a:t>how to structure their answer</a:t>
            </a:r>
          </a:p>
          <a:p>
            <a:pPr>
              <a:buFont typeface="Arial" panose="020B0604020202020204" pitchFamily="34" charset="0"/>
              <a:buChar char="•"/>
            </a:pPr>
            <a:r>
              <a:rPr lang="en-GB"/>
              <a:t>why the model answer is a good example</a:t>
            </a:r>
          </a:p>
          <a:p>
            <a:pPr>
              <a:buFont typeface="Arial" panose="020B0604020202020204" pitchFamily="34" charset="0"/>
              <a:buChar char="•"/>
            </a:pPr>
            <a:endParaRPr lang="en-GB"/>
          </a:p>
          <a:p>
            <a:pPr marL="228600" indent="0">
              <a:buFont typeface="Arial" panose="020B0604020202020204" pitchFamily="34" charset="0"/>
              <a:buNone/>
            </a:pPr>
            <a:r>
              <a:rPr lang="en-GB"/>
              <a:t>Following this, students will be required to apply this process to answer their own describe question, which will appear in place of the generic questions. This describe question will be specific to the topic students are learning about in the lesson. Give students time to write their own answer to this, ensuring that they use the guidance provided. To further scaffold this task for students, it may be appropriate to:</a:t>
            </a:r>
          </a:p>
          <a:p>
            <a:pPr marL="400050" indent="-171450">
              <a:buFont typeface="Arial" panose="020B0604020202020204" pitchFamily="34" charset="0"/>
              <a:buChar char="•"/>
            </a:pPr>
            <a:r>
              <a:rPr lang="en-GB"/>
              <a:t>pair students up to write an answer together</a:t>
            </a:r>
          </a:p>
          <a:p>
            <a:pPr marL="400050" indent="-171450">
              <a:buFont typeface="Arial" panose="020B0604020202020204" pitchFamily="34" charset="0"/>
              <a:buChar char="•"/>
            </a:pPr>
            <a:r>
              <a:rPr lang="en-GB"/>
              <a:t>list for students the key words you would like them to include in the answer</a:t>
            </a:r>
          </a:p>
          <a:p>
            <a:pPr marL="400050" indent="-171450">
              <a:buFont typeface="Arial" panose="020B0604020202020204" pitchFamily="34" charset="0"/>
              <a:buChar char="•"/>
            </a:pPr>
            <a:r>
              <a:rPr lang="en-GB"/>
              <a:t>provide a writing frame or ‘points to include’ for students</a:t>
            </a:r>
          </a:p>
          <a:p>
            <a:pPr marL="228600" indent="0">
              <a:buFont typeface="Arial" panose="020B0604020202020204" pitchFamily="34" charset="0"/>
              <a:buNone/>
            </a:pPr>
            <a:endParaRPr lang="en-GB"/>
          </a:p>
          <a:p>
            <a:pPr marL="228600" indent="0">
              <a:buFont typeface="Arial" panose="020B0604020202020204" pitchFamily="34" charset="0"/>
              <a:buNone/>
            </a:pPr>
            <a:r>
              <a:rPr lang="en-GB"/>
              <a:t>A model answer for this question will appear. Teachers should review the model answer with students by referencing the guidance in the green box. For example ‘we can see item 1 in the guidance is to identify the general pattern in the graph. Notice in the model answer here we have done just that’. Or ‘item 2 in the guidance here says that we should separate the graph into sections and describe each section. Has this been achieved in the model answer? Where can we see this?’.</a:t>
            </a:r>
          </a:p>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14</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89988464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This slide models the process of answering a </a:t>
            </a:r>
            <a:r>
              <a:rPr lang="en-GB" b="1"/>
              <a:t>describe</a:t>
            </a:r>
            <a:r>
              <a:rPr lang="en-GB"/>
              <a:t> question.</a:t>
            </a:r>
          </a:p>
          <a:p>
            <a:endParaRPr lang="en-GB"/>
          </a:p>
          <a:p>
            <a:r>
              <a:rPr lang="en-GB"/>
              <a:t>Firstly, students are presented with a generic </a:t>
            </a:r>
            <a:r>
              <a:rPr lang="en-GB" b="1"/>
              <a:t>describe</a:t>
            </a:r>
            <a:r>
              <a:rPr lang="en-GB"/>
              <a:t> question, along with a model answer. Students are also given some simple guidance to follow for producing their own describe answer.</a:t>
            </a:r>
          </a:p>
          <a:p>
            <a:endParaRPr lang="en-GB"/>
          </a:p>
          <a:p>
            <a:r>
              <a:rPr lang="en-GB"/>
              <a:t>The generic question and answer should be used by the teacher to remind students of </a:t>
            </a:r>
          </a:p>
          <a:p>
            <a:pPr>
              <a:buFont typeface="Arial" panose="020B0604020202020204" pitchFamily="34" charset="0"/>
              <a:buChar char="•"/>
            </a:pPr>
            <a:r>
              <a:rPr lang="en-GB"/>
              <a:t>the key features of a great answer</a:t>
            </a:r>
          </a:p>
          <a:p>
            <a:pPr>
              <a:buFont typeface="Arial" panose="020B0604020202020204" pitchFamily="34" charset="0"/>
              <a:buChar char="•"/>
            </a:pPr>
            <a:r>
              <a:rPr lang="en-GB"/>
              <a:t>how to structure their answer</a:t>
            </a:r>
          </a:p>
          <a:p>
            <a:pPr>
              <a:buFont typeface="Arial" panose="020B0604020202020204" pitchFamily="34" charset="0"/>
              <a:buChar char="•"/>
            </a:pPr>
            <a:r>
              <a:rPr lang="en-GB"/>
              <a:t>why the model answer is a good example</a:t>
            </a:r>
          </a:p>
          <a:p>
            <a:pPr>
              <a:buFont typeface="Arial" panose="020B0604020202020204" pitchFamily="34" charset="0"/>
              <a:buChar char="•"/>
            </a:pPr>
            <a:endParaRPr lang="en-GB"/>
          </a:p>
          <a:p>
            <a:pPr marL="228600" indent="0">
              <a:buFont typeface="Arial" panose="020B0604020202020204" pitchFamily="34" charset="0"/>
              <a:buNone/>
            </a:pPr>
            <a:r>
              <a:rPr lang="en-GB"/>
              <a:t>Following this, students will be required to apply this process to answer their own describe question, which will appear in place of the generic questions. This describe question will be specific to the topic students are learning about in the lesson. Give students time to write their own answer to this, ensuring that they use the guidance provided. To further scaffold this task for students, it may be appropriate to:</a:t>
            </a:r>
          </a:p>
          <a:p>
            <a:pPr marL="400050" indent="-171450">
              <a:buFont typeface="Arial" panose="020B0604020202020204" pitchFamily="34" charset="0"/>
              <a:buChar char="•"/>
            </a:pPr>
            <a:r>
              <a:rPr lang="en-GB"/>
              <a:t>pair students up to write an answer together</a:t>
            </a:r>
          </a:p>
          <a:p>
            <a:pPr marL="400050" indent="-171450">
              <a:buFont typeface="Arial" panose="020B0604020202020204" pitchFamily="34" charset="0"/>
              <a:buChar char="•"/>
            </a:pPr>
            <a:r>
              <a:rPr lang="en-GB"/>
              <a:t>list for students the key words you would like them to include in the answer</a:t>
            </a:r>
          </a:p>
          <a:p>
            <a:pPr marL="400050" indent="-171450">
              <a:buFont typeface="Arial" panose="020B0604020202020204" pitchFamily="34" charset="0"/>
              <a:buChar char="•"/>
            </a:pPr>
            <a:r>
              <a:rPr lang="en-GB"/>
              <a:t>provide a writing frame or ‘points to include’ for students</a:t>
            </a:r>
          </a:p>
          <a:p>
            <a:pPr marL="228600" indent="0">
              <a:buFont typeface="Arial" panose="020B0604020202020204" pitchFamily="34" charset="0"/>
              <a:buNone/>
            </a:pPr>
            <a:endParaRPr lang="en-GB"/>
          </a:p>
          <a:p>
            <a:pPr marL="228600" indent="0">
              <a:buFont typeface="Arial" panose="020B0604020202020204" pitchFamily="34" charset="0"/>
              <a:buNone/>
            </a:pPr>
            <a:r>
              <a:rPr lang="en-GB"/>
              <a:t>A model answer for this question will appear. Teachers should review the model answer with students by referencing the guidance in the green box. For example ‘we can see item 1 in the guidance is to identify the general pattern in the graph. Notice in the model answer here we have done just that’. Or ‘item 2 in the guidance here says that we should separate the graph into sections and describe each section. Has this been achieved in the model answer? Where can we see this?’.</a:t>
            </a:r>
          </a:p>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15</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16545368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This slide models the process of answering a </a:t>
            </a:r>
            <a:r>
              <a:rPr lang="en-GB" b="1"/>
              <a:t>describe</a:t>
            </a:r>
            <a:r>
              <a:rPr lang="en-GB"/>
              <a:t> question.</a:t>
            </a:r>
          </a:p>
          <a:p>
            <a:endParaRPr lang="en-GB"/>
          </a:p>
          <a:p>
            <a:r>
              <a:rPr lang="en-GB"/>
              <a:t>Firstly, students are presented with a generic </a:t>
            </a:r>
            <a:r>
              <a:rPr lang="en-GB" b="1"/>
              <a:t>describe</a:t>
            </a:r>
            <a:r>
              <a:rPr lang="en-GB"/>
              <a:t> question, along with a model answer. Students are also given some simple guidance to follow for producing their own describe answer.</a:t>
            </a:r>
          </a:p>
          <a:p>
            <a:endParaRPr lang="en-GB"/>
          </a:p>
          <a:p>
            <a:r>
              <a:rPr lang="en-GB"/>
              <a:t>The generic question and answer should be used by the teacher to remind students of </a:t>
            </a:r>
          </a:p>
          <a:p>
            <a:pPr>
              <a:buFont typeface="Arial" panose="020B0604020202020204" pitchFamily="34" charset="0"/>
              <a:buChar char="•"/>
            </a:pPr>
            <a:r>
              <a:rPr lang="en-GB"/>
              <a:t>the key features of a great answer</a:t>
            </a:r>
          </a:p>
          <a:p>
            <a:pPr>
              <a:buFont typeface="Arial" panose="020B0604020202020204" pitchFamily="34" charset="0"/>
              <a:buChar char="•"/>
            </a:pPr>
            <a:r>
              <a:rPr lang="en-GB"/>
              <a:t>how to structure their answer</a:t>
            </a:r>
          </a:p>
          <a:p>
            <a:pPr>
              <a:buFont typeface="Arial" panose="020B0604020202020204" pitchFamily="34" charset="0"/>
              <a:buChar char="•"/>
            </a:pPr>
            <a:r>
              <a:rPr lang="en-GB"/>
              <a:t>why the model answer is a good example</a:t>
            </a:r>
          </a:p>
          <a:p>
            <a:pPr>
              <a:buFont typeface="Arial" panose="020B0604020202020204" pitchFamily="34" charset="0"/>
              <a:buChar char="•"/>
            </a:pPr>
            <a:endParaRPr lang="en-GB"/>
          </a:p>
          <a:p>
            <a:pPr marL="228600" indent="0">
              <a:buFont typeface="Arial" panose="020B0604020202020204" pitchFamily="34" charset="0"/>
              <a:buNone/>
            </a:pPr>
            <a:r>
              <a:rPr lang="en-GB"/>
              <a:t>Following this, students will be required to apply this process to answer their own describe question, which will appear in place of the generic questions. This describe question will be specific to the topic students are learning about in the lesson. Give students time to write their own answer to this, ensuring that they use the guidance provided. To further scaffold this task for students, it may be appropriate to:</a:t>
            </a:r>
          </a:p>
          <a:p>
            <a:pPr marL="400050" indent="-171450">
              <a:buFont typeface="Arial" panose="020B0604020202020204" pitchFamily="34" charset="0"/>
              <a:buChar char="•"/>
            </a:pPr>
            <a:r>
              <a:rPr lang="en-GB"/>
              <a:t>pair students up to write an answer together</a:t>
            </a:r>
          </a:p>
          <a:p>
            <a:pPr marL="400050" indent="-171450">
              <a:buFont typeface="Arial" panose="020B0604020202020204" pitchFamily="34" charset="0"/>
              <a:buChar char="•"/>
            </a:pPr>
            <a:r>
              <a:rPr lang="en-GB"/>
              <a:t>list for students the key words you would like them to include in the answer</a:t>
            </a:r>
          </a:p>
          <a:p>
            <a:pPr marL="400050" indent="-171450">
              <a:buFont typeface="Arial" panose="020B0604020202020204" pitchFamily="34" charset="0"/>
              <a:buChar char="•"/>
            </a:pPr>
            <a:r>
              <a:rPr lang="en-GB"/>
              <a:t>provide a writing frame or ‘points to include’ for students</a:t>
            </a:r>
          </a:p>
          <a:p>
            <a:pPr marL="228600" indent="0">
              <a:buFont typeface="Arial" panose="020B0604020202020204" pitchFamily="34" charset="0"/>
              <a:buNone/>
            </a:pPr>
            <a:endParaRPr lang="en-GB"/>
          </a:p>
          <a:p>
            <a:pPr marL="228600" indent="0">
              <a:buFont typeface="Arial" panose="020B0604020202020204" pitchFamily="34" charset="0"/>
              <a:buNone/>
            </a:pPr>
            <a:r>
              <a:rPr lang="en-GB"/>
              <a:t>A model answer for this question will appear. Teachers should review the model answer with students by referencing the guidance in the green box. For example ‘we can see item 1 in the guidance is to identify the general pattern in the graph. Notice in the model answer here we have done just that’. Or ‘item 2 in the guidance here says that we should separate the graph into sections and describe each section. Has this been achieved in the model answer? Where can we see this?’.</a:t>
            </a:r>
          </a:p>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16</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8002343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Purpose: </a:t>
            </a:r>
            <a:r>
              <a:rPr lang="en-GB" dirty="0"/>
              <a:t>carry out required practical7/9 – measure the population size of a common species in a habitat. Use sampling techniques to investigate the effect of a factor on the distribution of this species. </a:t>
            </a:r>
            <a:endParaRPr lang="en-GB" baseline="0" dirty="0"/>
          </a:p>
          <a:p>
            <a:r>
              <a:rPr lang="en-GB" b="1" baseline="0" dirty="0"/>
              <a:t>This practical has two parts.</a:t>
            </a:r>
          </a:p>
          <a:p>
            <a:r>
              <a:rPr lang="en-GB" baseline="0" dirty="0"/>
              <a:t>Guidance provided in practical instructions, including possible alternative if it is not possible to take pupils outside. </a:t>
            </a:r>
          </a:p>
          <a:p>
            <a:r>
              <a:rPr lang="en-GB" baseline="0" dirty="0"/>
              <a:t>There is a separate document with guidance for teachers, the pupil instructions can be edited or scaffolded depending on the class ability (e.g. you may want to include more structure for the results sections). </a:t>
            </a:r>
          </a:p>
          <a:p>
            <a:r>
              <a:rPr lang="en-GB" baseline="0" dirty="0"/>
              <a:t>The focus of this investigation is practising sampling techniques but the provided method should be used to compare the effect of a factor on the distribution of organisms so there should be two sets of data recorded, but this is completely up to the teacher. </a:t>
            </a:r>
          </a:p>
          <a:p>
            <a:r>
              <a:rPr lang="en-GB" baseline="0" dirty="0"/>
              <a:t>Easiest examples are to investigate the effect of sunlight or water. To do this the transects would need to cut through areas with different amount of sunlight/shade or varying accessibility to water (i.e. closer to river or water source), then follow the rest of the method. </a:t>
            </a:r>
          </a:p>
          <a:p>
            <a:r>
              <a:rPr lang="en-GB" baseline="0" dirty="0"/>
              <a:t>Pupils are not expected to do any calculations (i.e. percentage coverage or estimate total number of species present) or do any statistical analysis of their results. It is sufficient at this stage to determine if the numbers of organisms are different then there is an effect. </a:t>
            </a:r>
          </a:p>
          <a:p>
            <a:r>
              <a:rPr lang="en-GB" u="sng" baseline="0" dirty="0"/>
              <a:t>The mathematical skill being checked in this lesson is the calculation of a mean when using random sampling. </a:t>
            </a:r>
            <a:endParaRPr lang="en-GB" u="none" baseline="0" dirty="0"/>
          </a:p>
          <a:p>
            <a:endParaRPr lang="en-GB" u="none" baseline="0" dirty="0"/>
          </a:p>
          <a:p>
            <a:r>
              <a:rPr lang="en-GB" u="none" baseline="0" dirty="0"/>
              <a:t>The key skill being taught here is measuring the abundance of organisms, but for part 2 it is useful to interleave drawing a conclusion so that pupils can explain the effect of a factor (e.g. water or light intensity). You may also want to use this as an opportunity to get pupils to write a hypothesis for the effect of a factor. </a:t>
            </a:r>
            <a:endParaRPr lang="en-GB" u="sng" baseline="0" dirty="0"/>
          </a:p>
          <a:p>
            <a:endParaRPr lang="en-GB" baseline="0" dirty="0"/>
          </a:p>
        </p:txBody>
      </p:sp>
      <p:sp>
        <p:nvSpPr>
          <p:cNvPr id="4" name="Slide Number Placeholder 3"/>
          <p:cNvSpPr>
            <a:spLocks noGrp="1"/>
          </p:cNvSpPr>
          <p:nvPr>
            <p:ph type="sldNum" sz="quarter" idx="5"/>
          </p:nvPr>
        </p:nvSpPr>
        <p:spPr/>
        <p:txBody>
          <a:bodyPr/>
          <a:lstStyle/>
          <a:p>
            <a:fld id="{4B7F327E-D879-4193-B0D7-BEE89950DB5C}" type="slidenum">
              <a:rPr lang="en-GB" smtClean="0"/>
              <a:t>17</a:t>
            </a:fld>
            <a:endParaRPr lang="en-GB"/>
          </a:p>
        </p:txBody>
      </p:sp>
    </p:spTree>
    <p:extLst>
      <p:ext uri="{BB962C8B-B14F-4D97-AF65-F5344CB8AC3E}">
        <p14:creationId xmlns:p14="http://schemas.microsoft.com/office/powerpoint/2010/main" val="216768357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Purpose: </a:t>
            </a:r>
            <a:r>
              <a:rPr lang="en-GB" dirty="0"/>
              <a:t>carry out required practical7/9 – measure the population size of a common species in a habitat. Use sampling techniques to investigate the effect of a factor on the distribution of this species. </a:t>
            </a:r>
            <a:endParaRPr lang="en-GB" baseline="0" dirty="0"/>
          </a:p>
          <a:p>
            <a:r>
              <a:rPr lang="en-GB" b="1" baseline="0" dirty="0"/>
              <a:t>This practical has two parts.</a:t>
            </a:r>
          </a:p>
          <a:p>
            <a:r>
              <a:rPr lang="en-GB" baseline="0" dirty="0"/>
              <a:t>Guidance provided in practical instructions, including possible alternative if it is not possible to take pupils outside. </a:t>
            </a:r>
          </a:p>
          <a:p>
            <a:r>
              <a:rPr lang="en-GB" baseline="0" dirty="0"/>
              <a:t>There is a separate document with guidance for teachers, the pupil instructions can be edited or scaffolded depending on the class ability (e.g. you may want to include more structure for the results sections). </a:t>
            </a:r>
          </a:p>
          <a:p>
            <a:r>
              <a:rPr lang="en-GB" baseline="0" dirty="0"/>
              <a:t>The focus of this investigation is practising sampling techniques but the provided method should be used to compare the effect of a factor on the distribution of organisms so there should be two sets of data recorded, but this is completely up to the teacher. </a:t>
            </a:r>
          </a:p>
          <a:p>
            <a:r>
              <a:rPr lang="en-GB" baseline="0" dirty="0"/>
              <a:t>Easiest examples are to investigate the effect of sunlight or water. To do this the transects would need to cut through areas with different amount of sunlight/shade or varying accessibility to water (i.e. closer to river or water source), then follow the rest of the method. </a:t>
            </a:r>
          </a:p>
          <a:p>
            <a:r>
              <a:rPr lang="en-GB" baseline="0" dirty="0"/>
              <a:t>Pupils are not expected to do any calculations (i.e. percentage coverage or estimate total number of species present) or do any statistical analysis of their results. It is sufficient at this stage to determine if the numbers of organisms are different then there is an effect. </a:t>
            </a:r>
          </a:p>
          <a:p>
            <a:r>
              <a:rPr lang="en-GB" u="sng" baseline="0" dirty="0"/>
              <a:t>The mathematical skill being checked in this lesson is the calculation of a mean when using random sampling. </a:t>
            </a:r>
            <a:endParaRPr lang="en-GB" u="none" baseline="0" dirty="0"/>
          </a:p>
          <a:p>
            <a:endParaRPr lang="en-GB" u="none" baseline="0" dirty="0"/>
          </a:p>
          <a:p>
            <a:r>
              <a:rPr lang="en-GB" u="none" baseline="0" dirty="0"/>
              <a:t>The key skill being taught here is measuring the abundance of organisms, but for part 2 it is useful to interleave drawing a conclusion so that pupils can explain the effect of a factor (e.g. water or light intensity). You may also want to use this as an opportunity to get pupils to write a hypothesis for the effect of a factor. </a:t>
            </a:r>
            <a:endParaRPr lang="en-GB" u="sng" baseline="0" dirty="0"/>
          </a:p>
          <a:p>
            <a:endParaRPr lang="en-GB" baseline="0" dirty="0"/>
          </a:p>
        </p:txBody>
      </p:sp>
      <p:sp>
        <p:nvSpPr>
          <p:cNvPr id="4" name="Slide Number Placeholder 3"/>
          <p:cNvSpPr>
            <a:spLocks noGrp="1"/>
          </p:cNvSpPr>
          <p:nvPr>
            <p:ph type="sldNum" sz="quarter" idx="5"/>
          </p:nvPr>
        </p:nvSpPr>
        <p:spPr/>
        <p:txBody>
          <a:bodyPr/>
          <a:lstStyle/>
          <a:p>
            <a:fld id="{4B7F327E-D879-4193-B0D7-BEE89950DB5C}" type="slidenum">
              <a:rPr lang="en-GB" smtClean="0"/>
              <a:t>18</a:t>
            </a:fld>
            <a:endParaRPr lang="en-GB"/>
          </a:p>
        </p:txBody>
      </p:sp>
    </p:spTree>
    <p:extLst>
      <p:ext uri="{BB962C8B-B14F-4D97-AF65-F5344CB8AC3E}">
        <p14:creationId xmlns:p14="http://schemas.microsoft.com/office/powerpoint/2010/main" val="216768357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Purpose: </a:t>
            </a:r>
            <a:r>
              <a:rPr lang="en-GB" dirty="0"/>
              <a:t>carry out required practical7/9 – measure the population size of a common species in a habitat. Use sampling techniques to investigate the effect of a factor on the distribution of this species. </a:t>
            </a:r>
            <a:endParaRPr lang="en-GB" baseline="0" dirty="0"/>
          </a:p>
          <a:p>
            <a:r>
              <a:rPr lang="en-GB" b="1" baseline="0" dirty="0"/>
              <a:t>This practical has two parts.</a:t>
            </a:r>
          </a:p>
          <a:p>
            <a:r>
              <a:rPr lang="en-GB" baseline="0" dirty="0"/>
              <a:t>Guidance provided in practical instructions, including possible alternative if it is not possible to take pupils outside. </a:t>
            </a:r>
          </a:p>
          <a:p>
            <a:r>
              <a:rPr lang="en-GB" baseline="0" dirty="0"/>
              <a:t>There is a separate document with guidance for teachers, the pupil instructions can be edited or scaffolded depending on the class ability (e.g. you may want to include more structure for the results sections). </a:t>
            </a:r>
          </a:p>
          <a:p>
            <a:r>
              <a:rPr lang="en-GB" baseline="0" dirty="0"/>
              <a:t>The focus of this investigation is practising sampling techniques but the provided method should be used to compare the effect of a factor on the distribution of organisms so there should be two sets of data recorded, but this is completely up to the teacher. </a:t>
            </a:r>
          </a:p>
          <a:p>
            <a:r>
              <a:rPr lang="en-GB" baseline="0" dirty="0"/>
              <a:t>Easiest examples are to investigate the effect of sunlight or water. To do this the transects would need to cut through areas with different amount of sunlight/shade or varying accessibility to water (i.e. closer to river or water source), then follow the rest of the method. </a:t>
            </a:r>
          </a:p>
          <a:p>
            <a:r>
              <a:rPr lang="en-GB" baseline="0" dirty="0"/>
              <a:t>Pupils are not expected to do any calculations (i.e. percentage coverage or estimate total number of species present) or do any statistical analysis of their results. It is sufficient at this stage to determine if the numbers of organisms are different then there is an effect. </a:t>
            </a:r>
          </a:p>
          <a:p>
            <a:r>
              <a:rPr lang="en-GB" u="sng" baseline="0" dirty="0"/>
              <a:t>The mathematical skill being checked in this lesson is the calculation of a mean when using random sampling. </a:t>
            </a:r>
            <a:endParaRPr lang="en-GB" u="none" baseline="0" dirty="0"/>
          </a:p>
          <a:p>
            <a:endParaRPr lang="en-GB" u="none" baseline="0" dirty="0"/>
          </a:p>
          <a:p>
            <a:r>
              <a:rPr lang="en-GB" u="none" baseline="0" dirty="0"/>
              <a:t>The key skill being taught here is measuring the abundance of organisms, but for part 2 it is useful to interleave drawing a conclusion so that pupils can explain the effect of a factor (e.g. water or light intensity). You may also want to use this as an opportunity to get pupils to write a hypothesis for the effect of a factor. </a:t>
            </a:r>
            <a:endParaRPr lang="en-GB" u="sng" baseline="0" dirty="0"/>
          </a:p>
          <a:p>
            <a:endParaRPr lang="en-GB" baseline="0" dirty="0"/>
          </a:p>
        </p:txBody>
      </p:sp>
      <p:sp>
        <p:nvSpPr>
          <p:cNvPr id="4" name="Slide Number Placeholder 3"/>
          <p:cNvSpPr>
            <a:spLocks noGrp="1"/>
          </p:cNvSpPr>
          <p:nvPr>
            <p:ph type="sldNum" sz="quarter" idx="5"/>
          </p:nvPr>
        </p:nvSpPr>
        <p:spPr/>
        <p:txBody>
          <a:bodyPr/>
          <a:lstStyle/>
          <a:p>
            <a:fld id="{4B7F327E-D879-4193-B0D7-BEE89950DB5C}" type="slidenum">
              <a:rPr lang="en-GB" smtClean="0"/>
              <a:t>19</a:t>
            </a:fld>
            <a:endParaRPr lang="en-GB"/>
          </a:p>
        </p:txBody>
      </p:sp>
    </p:spTree>
    <p:extLst>
      <p:ext uri="{BB962C8B-B14F-4D97-AF65-F5344CB8AC3E}">
        <p14:creationId xmlns:p14="http://schemas.microsoft.com/office/powerpoint/2010/main" val="2862832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Purpose: </a:t>
            </a:r>
            <a:r>
              <a:rPr lang="en-GB" dirty="0"/>
              <a:t>carry out required practical7/9 – measure the population size of a common species in a habitat. Use sampling techniques to investigate the effect of a factor on the distribution of this species. </a:t>
            </a:r>
            <a:endParaRPr lang="en-GB" baseline="0" dirty="0"/>
          </a:p>
          <a:p>
            <a:r>
              <a:rPr lang="en-GB" b="1" baseline="0" dirty="0"/>
              <a:t>This practical has two parts.</a:t>
            </a:r>
          </a:p>
          <a:p>
            <a:r>
              <a:rPr lang="en-GB" baseline="0" dirty="0"/>
              <a:t>Guidance provided in practical instructions, including possible alternative if it is not possible to take pupils outside. </a:t>
            </a:r>
          </a:p>
          <a:p>
            <a:r>
              <a:rPr lang="en-GB" baseline="0" dirty="0"/>
              <a:t>There is a separate document with guidance for teachers, the pupil instructions can be edited or scaffolded depending on the class ability (e.g. you may want to include more structure for the results sections). </a:t>
            </a:r>
          </a:p>
          <a:p>
            <a:r>
              <a:rPr lang="en-GB" baseline="0" dirty="0"/>
              <a:t>The focus of this investigation is practising sampling techniques but the provided method should be used to compare the effect of a factor on the distribution of organisms so there should be two sets of data recorded, but this is completely up to the teacher. </a:t>
            </a:r>
          </a:p>
          <a:p>
            <a:r>
              <a:rPr lang="en-GB" baseline="0" dirty="0"/>
              <a:t>Easiest examples are to investigate the effect of sunlight or water. To do this the transects would need to cut through areas with different amount of sunlight/shade or varying accessibility to water (i.e. closer to river or water source), then follow the rest of the method. </a:t>
            </a:r>
          </a:p>
          <a:p>
            <a:r>
              <a:rPr lang="en-GB" baseline="0" dirty="0"/>
              <a:t>Pupils are not expected to do any calculations (i.e. percentage coverage or estimate total number of species present) or do any statistical analysis of their results. It is sufficient at this stage to determine if the numbers of organisms are different then there is an effect. </a:t>
            </a:r>
          </a:p>
          <a:p>
            <a:r>
              <a:rPr lang="en-GB" u="sng" baseline="0" dirty="0"/>
              <a:t>The mathematical skill being checked in this lesson is the calculation of a mean when using random sampling. </a:t>
            </a:r>
            <a:endParaRPr lang="en-GB" u="none" baseline="0" dirty="0"/>
          </a:p>
          <a:p>
            <a:endParaRPr lang="en-GB" u="none" baseline="0" dirty="0"/>
          </a:p>
          <a:p>
            <a:r>
              <a:rPr lang="en-GB" u="none" baseline="0" dirty="0"/>
              <a:t>The key skill being taught here is measuring the abundance of organisms, but for part 2 it is useful to interleave drawing a conclusion so that pupils can explain the effect of a factor (e.g. water or light intensity). You may also want to use this as an opportunity to get pupils to write a hypothesis for the effect of a factor. </a:t>
            </a:r>
            <a:endParaRPr lang="en-GB" u="sng" baseline="0" dirty="0"/>
          </a:p>
          <a:p>
            <a:endParaRPr lang="en-GB" baseline="0" dirty="0"/>
          </a:p>
        </p:txBody>
      </p:sp>
      <p:sp>
        <p:nvSpPr>
          <p:cNvPr id="4" name="Slide Number Placeholder 3"/>
          <p:cNvSpPr>
            <a:spLocks noGrp="1"/>
          </p:cNvSpPr>
          <p:nvPr>
            <p:ph type="sldNum" sz="quarter" idx="5"/>
          </p:nvPr>
        </p:nvSpPr>
        <p:spPr/>
        <p:txBody>
          <a:bodyPr/>
          <a:lstStyle/>
          <a:p>
            <a:fld id="{4B7F327E-D879-4193-B0D7-BEE89950DB5C}" type="slidenum">
              <a:rPr lang="en-GB" smtClean="0"/>
              <a:t>20</a:t>
            </a:fld>
            <a:endParaRPr lang="en-GB"/>
          </a:p>
        </p:txBody>
      </p:sp>
    </p:spTree>
    <p:extLst>
      <p:ext uri="{BB962C8B-B14F-4D97-AF65-F5344CB8AC3E}">
        <p14:creationId xmlns:p14="http://schemas.microsoft.com/office/powerpoint/2010/main" val="26242032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Big Idea: Organisms are Interdependent</a:t>
            </a:r>
          </a:p>
          <a:p>
            <a:r>
              <a:rPr lang="en-GB" dirty="0"/>
              <a:t>In this unit pupils will be introduced to the concept of biodiversity and learn why it is so important for the survival of organisms as part of the big idea ‘organisms are interdependent’. In this particular lesson pupils will learn what is meant by biodiversity, why high biodiversity is important for a stable ecosystem and how scientists investigate biodiversity with different sampling techniques. </a:t>
            </a:r>
            <a:endParaRPr lang="en-US" dirty="0"/>
          </a:p>
          <a:p>
            <a:endParaRPr lang="en-US" b="1" dirty="0"/>
          </a:p>
          <a:p>
            <a:r>
              <a:rPr lang="en-US" b="1" dirty="0"/>
              <a:t>Suggested Hook: </a:t>
            </a:r>
            <a:endParaRPr lang="en-US" b="1" dirty="0">
              <a:cs typeface="Calibri"/>
            </a:endParaRPr>
          </a:p>
          <a:p>
            <a:r>
              <a:rPr lang="en-US" dirty="0">
                <a:cs typeface="Calibri"/>
              </a:rPr>
              <a:t>Ecologists are scientists that study ecosystems, the communities that live there and how these organisms can be affected by changes to the environment. Currently, in the World, their role is extremely important as we are entering a period of time where human activities are threatening biodiversity across the world and contributing to climate change. </a:t>
            </a:r>
            <a:r>
              <a:rPr lang="en-US" b="0" dirty="0">
                <a:cs typeface="Calibri"/>
              </a:rPr>
              <a:t>In order to know what is happening to ecosystems ecologists need to measure how many organisms are in an ecosystem at any given time- they do this by sampling. </a:t>
            </a:r>
          </a:p>
          <a:p>
            <a:endParaRPr lang="en-GB" dirty="0"/>
          </a:p>
          <a:p>
            <a:endParaRPr lang="en-GB" sz="1200" kern="1200" dirty="0">
              <a:solidFill>
                <a:schemeClr val="tx1"/>
              </a:solidFill>
              <a:effectLst/>
              <a:latin typeface="+mn-lt"/>
              <a:ea typeface="+mn-ea"/>
              <a:cs typeface="+mn-cs"/>
            </a:endParaRPr>
          </a:p>
        </p:txBody>
      </p:sp>
      <p:sp>
        <p:nvSpPr>
          <p:cNvPr id="4" name="Slide Number Placeholder 3"/>
          <p:cNvSpPr>
            <a:spLocks noGrp="1"/>
          </p:cNvSpPr>
          <p:nvPr>
            <p:ph type="sldNum" sz="quarter" idx="5"/>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fld id="{0B7C1065-6FAC-EB47-82DC-34C50BE3F4B9}" type="slidenum">
              <a:rPr kumimoji="0" lang="en-US" sz="1800" b="0" i="0" u="none" strike="noStrike" kern="1200" cap="none" spc="0" normalizeH="0" baseline="0" noProof="0" smtClean="0">
                <a:ln>
                  <a:noFill/>
                </a:ln>
                <a:solidFill>
                  <a:srgbClr val="000000"/>
                </a:solidFill>
                <a:effectLst/>
                <a:uLnTx/>
                <a:uFillTx/>
                <a:latin typeface="Arial"/>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3</a:t>
            </a:fld>
            <a:endParaRPr kumimoji="0" lang="en-US" sz="1800" b="0" i="0" u="none" strike="noStrike" kern="1200" cap="none" spc="0" normalizeH="0" baseline="0" noProof="0">
              <a:ln>
                <a:noFill/>
              </a:ln>
              <a:solidFill>
                <a:srgbClr val="000000"/>
              </a:solidFill>
              <a:effectLst/>
              <a:uLnTx/>
              <a:uFillTx/>
              <a:latin typeface="Arial"/>
              <a:ea typeface="+mn-ea"/>
              <a:cs typeface="Arial"/>
              <a:sym typeface="Arial"/>
            </a:endParaRPr>
          </a:p>
        </p:txBody>
      </p:sp>
    </p:spTree>
    <p:extLst>
      <p:ext uri="{BB962C8B-B14F-4D97-AF65-F5344CB8AC3E}">
        <p14:creationId xmlns:p14="http://schemas.microsoft.com/office/powerpoint/2010/main" val="19567484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t>Purpose: </a:t>
            </a:r>
            <a:r>
              <a:rPr lang="en-GB"/>
              <a:t>carry out required practical7/9 – measure the population size of a common species in a habitat. Use sampling techniques to investigate the effect of a factor on the distribution of this species. </a:t>
            </a:r>
            <a:endParaRPr lang="en-GB" baseline="0"/>
          </a:p>
          <a:p>
            <a:r>
              <a:rPr lang="en-GB" b="1" baseline="0"/>
              <a:t>This practical has two parts.</a:t>
            </a:r>
          </a:p>
          <a:p>
            <a:r>
              <a:rPr lang="en-GB" baseline="0"/>
              <a:t>Guidance provided in practical instructions, including possible alternative if it is not possible to take pupils outside. </a:t>
            </a:r>
          </a:p>
          <a:p>
            <a:r>
              <a:rPr lang="en-GB" baseline="0"/>
              <a:t>There is a separate document with guidance for teachers, the pupil instructions can be edited or scaffolded depending on the class ability (e.g. you may want to include more structure for the results sections). </a:t>
            </a:r>
          </a:p>
          <a:p>
            <a:r>
              <a:rPr lang="en-GB" baseline="0"/>
              <a:t>The focus of this investigation is practising sampling techniques but the provided method should be used to compare the effect of a factor on the distribution of organisms so there should be two sets of data recorded, but this is completely up to the teacher. </a:t>
            </a:r>
          </a:p>
          <a:p>
            <a:r>
              <a:rPr lang="en-GB" baseline="0"/>
              <a:t>Easiest examples are to investigate the effect of sunlight or water. To do this the transects would need to cut through areas with different amount of sunlight/shade or varying accessibility to water (i.e. closer to river or water source), then follow the rest of the method. </a:t>
            </a:r>
          </a:p>
          <a:p>
            <a:r>
              <a:rPr lang="en-GB" baseline="0"/>
              <a:t>Pupils are not expected to do any calculations (i.e. percentage coverage or estimate total number of species present) or do any statistical analysis of their results. It is sufficient at this stage to determine if the numbers of organisms are different then there is an effect. </a:t>
            </a:r>
          </a:p>
          <a:p>
            <a:r>
              <a:rPr lang="en-GB" u="sng" baseline="0"/>
              <a:t>The mathematical skill being checked in this lesson is the calculation of a mean when using random sampling. </a:t>
            </a:r>
            <a:endParaRPr lang="en-GB" u="none" baseline="0"/>
          </a:p>
          <a:p>
            <a:endParaRPr lang="en-GB" u="none" baseline="0"/>
          </a:p>
          <a:p>
            <a:r>
              <a:rPr lang="en-GB" u="none" baseline="0"/>
              <a:t>The key skill being taught here is measuring the abundance of organisms, but for part 2 it is useful to interleave drawing a conclusion so that pupils can explain the effect of a factor (e.g. water or light intensity). You may also want to use this as an opportunity to get pupils to write a hypothesis for the effect of a factor. </a:t>
            </a:r>
            <a:endParaRPr lang="en-GB" u="sng" baseline="0"/>
          </a:p>
          <a:p>
            <a:endParaRPr lang="en-GB" baseline="0"/>
          </a:p>
        </p:txBody>
      </p:sp>
      <p:sp>
        <p:nvSpPr>
          <p:cNvPr id="4" name="Slide Number Placeholder 3"/>
          <p:cNvSpPr>
            <a:spLocks noGrp="1"/>
          </p:cNvSpPr>
          <p:nvPr>
            <p:ph type="sldNum" sz="quarter" idx="5"/>
          </p:nvPr>
        </p:nvSpPr>
        <p:spPr/>
        <p:txBody>
          <a:bodyPr/>
          <a:lstStyle/>
          <a:p>
            <a:fld id="{4B7F327E-D879-4193-B0D7-BEE89950DB5C}" type="slidenum">
              <a:rPr lang="en-GB" smtClean="0"/>
              <a:t>21</a:t>
            </a:fld>
            <a:endParaRPr lang="en-GB"/>
          </a:p>
        </p:txBody>
      </p:sp>
    </p:spTree>
    <p:extLst>
      <p:ext uri="{BB962C8B-B14F-4D97-AF65-F5344CB8AC3E}">
        <p14:creationId xmlns:p14="http://schemas.microsoft.com/office/powerpoint/2010/main" val="228875998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dirty="0"/>
              <a:t>Purpose: </a:t>
            </a:r>
            <a:r>
              <a:rPr lang="en-GB" dirty="0"/>
              <a:t>carry out required practical7/9 – measure the population size of a common species in a habitat. Use sampling techniques to investigate the effect of a factor on the distribution of this species. </a:t>
            </a:r>
            <a:endParaRPr lang="en-GB" baseline="0" dirty="0"/>
          </a:p>
          <a:p>
            <a:r>
              <a:rPr lang="en-GB" b="1" baseline="0" dirty="0"/>
              <a:t>This practical has two parts.</a:t>
            </a:r>
          </a:p>
          <a:p>
            <a:r>
              <a:rPr lang="en-GB" baseline="0" dirty="0"/>
              <a:t>Guidance provided in practical instructions, including possible alternative if it is not possible to take pupils outside. </a:t>
            </a:r>
          </a:p>
          <a:p>
            <a:r>
              <a:rPr lang="en-GB" baseline="0" dirty="0"/>
              <a:t>There is a separate document with guidance for teachers, the pupil instructions can be edited or scaffolded depending on the class ability (e.g. you may want to include more structure for the results sections). </a:t>
            </a:r>
          </a:p>
          <a:p>
            <a:r>
              <a:rPr lang="en-GB" baseline="0" dirty="0"/>
              <a:t>The focus of this investigation is practising sampling techniques but the provided method should be used to compare the effect of a factor on the distribution of organisms so there should be two sets of data recorded, but this is completely up to the teacher. </a:t>
            </a:r>
          </a:p>
          <a:p>
            <a:r>
              <a:rPr lang="en-GB" baseline="0" dirty="0"/>
              <a:t>Easiest examples are to investigate the effect of sunlight or water. To do this the transects would need to cut through areas with different amount of sunlight/shade or varying accessibility to water (i.e. closer to river or water source), then follow the rest of the method. </a:t>
            </a:r>
          </a:p>
          <a:p>
            <a:r>
              <a:rPr lang="en-GB" baseline="0" dirty="0"/>
              <a:t>Pupils are not expected to do any calculations (i.e. percentage coverage or estimate total number of species present) or do any statistical analysis of their results. It is sufficient at this stage to determine if the numbers of organisms are different then there is an effect. </a:t>
            </a:r>
          </a:p>
          <a:p>
            <a:r>
              <a:rPr lang="en-GB" u="sng" baseline="0" dirty="0"/>
              <a:t>The mathematical skill being checked in this lesson is the calculation of a mean when using random sampling. </a:t>
            </a:r>
            <a:endParaRPr lang="en-GB" u="none" baseline="0" dirty="0"/>
          </a:p>
          <a:p>
            <a:endParaRPr lang="en-GB" u="none" baseline="0" dirty="0"/>
          </a:p>
          <a:p>
            <a:r>
              <a:rPr lang="en-GB" u="none" baseline="0" dirty="0"/>
              <a:t>The key skill being taught here is measuring the abundance of organisms, but for part 2 it is useful to interleave drawing a conclusion so that pupils can explain the effect of a factor (e.g. water or light intensity). You may also want to use this as an opportunity to get pupils to write a hypothesis for the effect of a factor. </a:t>
            </a:r>
            <a:endParaRPr lang="en-GB" u="sng" baseline="0" dirty="0"/>
          </a:p>
          <a:p>
            <a:endParaRPr lang="en-GB" baseline="0" dirty="0"/>
          </a:p>
        </p:txBody>
      </p:sp>
      <p:sp>
        <p:nvSpPr>
          <p:cNvPr id="4" name="Slide Number Placeholder 3"/>
          <p:cNvSpPr>
            <a:spLocks noGrp="1"/>
          </p:cNvSpPr>
          <p:nvPr>
            <p:ph type="sldNum" sz="quarter" idx="5"/>
          </p:nvPr>
        </p:nvSpPr>
        <p:spPr/>
        <p:txBody>
          <a:bodyPr/>
          <a:lstStyle/>
          <a:p>
            <a:fld id="{4B7F327E-D879-4193-B0D7-BEE89950DB5C}" type="slidenum">
              <a:rPr lang="en-GB" smtClean="0"/>
              <a:t>22</a:t>
            </a:fld>
            <a:endParaRPr lang="en-GB"/>
          </a:p>
        </p:txBody>
      </p:sp>
    </p:spTree>
    <p:extLst>
      <p:ext uri="{BB962C8B-B14F-4D97-AF65-F5344CB8AC3E}">
        <p14:creationId xmlns:p14="http://schemas.microsoft.com/office/powerpoint/2010/main" val="322484266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t>Purpose: </a:t>
            </a:r>
            <a:r>
              <a:rPr lang="en-GB"/>
              <a:t>carry out required practical7/9 – measure the population size of a common species in a habitat. Use sampling techniques to investigate the effect of a factor on the distribution of this species. </a:t>
            </a:r>
            <a:endParaRPr lang="en-GB" baseline="0"/>
          </a:p>
          <a:p>
            <a:r>
              <a:rPr lang="en-GB" b="1" baseline="0"/>
              <a:t>This practical has two parts.</a:t>
            </a:r>
          </a:p>
          <a:p>
            <a:r>
              <a:rPr lang="en-GB" baseline="0"/>
              <a:t>Guidance provided in practical instructions, including possible alternative if it is not possible to take pupils outside. </a:t>
            </a:r>
          </a:p>
          <a:p>
            <a:r>
              <a:rPr lang="en-GB" baseline="0"/>
              <a:t>There is a separate document with guidance for teachers, the pupil instructions can be edited or scaffolded depending on the class ability (e.g. you may want to include more structure for the results sections). </a:t>
            </a:r>
          </a:p>
          <a:p>
            <a:r>
              <a:rPr lang="en-GB" baseline="0"/>
              <a:t>The focus of this investigation is practising sampling techniques but the provided method should be used to compare the effect of a factor on the distribution of organisms so there should be two sets of data recorded, but this is completely up to the teacher. </a:t>
            </a:r>
          </a:p>
          <a:p>
            <a:r>
              <a:rPr lang="en-GB" baseline="0"/>
              <a:t>Easiest examples are to investigate the effect of sunlight or water. To do this the transects would need to cut through areas with different amount of sunlight/shade or varying accessibility to water (i.e. closer to river or water source), then follow the rest of the method. </a:t>
            </a:r>
          </a:p>
          <a:p>
            <a:r>
              <a:rPr lang="en-GB" baseline="0"/>
              <a:t>Pupils are not expected to do any calculations (i.e. percentage coverage or estimate total number of species present) or do any statistical analysis of their results. It is sufficient at this stage to determine if the numbers of organisms are different then there is an effect. </a:t>
            </a:r>
          </a:p>
          <a:p>
            <a:r>
              <a:rPr lang="en-GB" u="sng" baseline="0"/>
              <a:t>The mathematical skill being checked in this lesson is the calculation of a mean when using random sampling. </a:t>
            </a:r>
            <a:endParaRPr lang="en-GB" u="none" baseline="0"/>
          </a:p>
          <a:p>
            <a:endParaRPr lang="en-GB" u="none" baseline="0"/>
          </a:p>
          <a:p>
            <a:r>
              <a:rPr lang="en-GB" u="none" baseline="0"/>
              <a:t>The key skill being taught here is measuring the abundance of organisms, but for part 2 it is useful to interleave drawing a conclusion so that pupils can explain the effect of a factor (e.g. water or light intensity). You may also want to use this as an opportunity to get pupils to write a hypothesis for the effect of a factor. </a:t>
            </a:r>
            <a:endParaRPr lang="en-GB" u="sng" baseline="0"/>
          </a:p>
          <a:p>
            <a:endParaRPr lang="en-GB" baseline="0"/>
          </a:p>
        </p:txBody>
      </p:sp>
      <p:sp>
        <p:nvSpPr>
          <p:cNvPr id="4" name="Slide Number Placeholder 3"/>
          <p:cNvSpPr>
            <a:spLocks noGrp="1"/>
          </p:cNvSpPr>
          <p:nvPr>
            <p:ph type="sldNum" sz="quarter" idx="5"/>
          </p:nvPr>
        </p:nvSpPr>
        <p:spPr/>
        <p:txBody>
          <a:bodyPr/>
          <a:lstStyle/>
          <a:p>
            <a:fld id="{4B7F327E-D879-4193-B0D7-BEE89950DB5C}" type="slidenum">
              <a:rPr lang="en-GB" smtClean="0"/>
              <a:t>23</a:t>
            </a:fld>
            <a:endParaRPr lang="en-GB"/>
          </a:p>
        </p:txBody>
      </p:sp>
    </p:spTree>
    <p:extLst>
      <p:ext uri="{BB962C8B-B14F-4D97-AF65-F5344CB8AC3E}">
        <p14:creationId xmlns:p14="http://schemas.microsoft.com/office/powerpoint/2010/main" val="709818079"/>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r>
              <a:rPr lang="en-GB" b="1" baseline="0" dirty="0"/>
              <a:t>Q1. Answer: C</a:t>
            </a:r>
          </a:p>
          <a:p>
            <a:pPr marL="0" indent="0">
              <a:buNone/>
            </a:pPr>
            <a:r>
              <a:rPr lang="en-GB" b="0" baseline="0" dirty="0"/>
              <a:t>If students answer A or B, they need to practice the definition of biodiversity. </a:t>
            </a:r>
            <a:r>
              <a:rPr lang="en-GB" b="0" i="1" baseline="0" dirty="0"/>
              <a:t>To fix it</a:t>
            </a:r>
            <a:r>
              <a:rPr lang="en-GB" b="0" baseline="0" dirty="0"/>
              <a:t> </a:t>
            </a:r>
            <a:r>
              <a:rPr lang="en-GB" b="0" i="1" baseline="0" dirty="0"/>
              <a:t>it may be useful to highlight that biodiversity is not necessarily the number of individual organisms within a species but rather the variety of different species. It may also be useful to remind pupils of the effects on a food web if a species becomes endangered/extinct. </a:t>
            </a:r>
            <a:endParaRPr lang="en-GB" b="0" baseline="0" dirty="0"/>
          </a:p>
          <a:p>
            <a:pPr marL="0" indent="0">
              <a:buNone/>
            </a:pPr>
            <a:r>
              <a:rPr lang="en-GB" b="1" baseline="0" dirty="0"/>
              <a:t>Q2. Answer: A</a:t>
            </a:r>
          </a:p>
          <a:p>
            <a:pPr marL="0" indent="0">
              <a:buNone/>
            </a:pPr>
            <a:r>
              <a:rPr lang="en-GB" b="0" baseline="0" dirty="0"/>
              <a:t>If students answer B or C, they have misunderstood sampling techniques. </a:t>
            </a:r>
            <a:r>
              <a:rPr lang="en-GB" b="0" i="1" baseline="0" dirty="0"/>
              <a:t>To fix it you could go through the logic of why systematic sampling has to be used to look for the effect of a factor – if random sampling was used for this it may end up having a large number of samples within one area (e.g. a shaded area) and a small number of samples in another (e.g. a sunny area), which would skew results. Pupils may find it useful to be given a list of scenarios to determine the correct method of sampling to use. </a:t>
            </a:r>
            <a:endParaRPr lang="en-GB" dirty="0"/>
          </a:p>
          <a:p>
            <a:pPr marL="0" indent="0">
              <a:buNone/>
            </a:pPr>
            <a:r>
              <a:rPr lang="en-GB" b="1" dirty="0"/>
              <a:t>Q3. Answer: C</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baseline="0" dirty="0"/>
              <a:t>If students answer A or C, they have not appreciated that organisms rely on each other for reasons other than food. </a:t>
            </a:r>
            <a:r>
              <a:rPr lang="en-GB" b="0" i="1" baseline="0" dirty="0"/>
              <a:t>To fix it you might give examples of where organisms rely on each other for a habitat (</a:t>
            </a:r>
            <a:r>
              <a:rPr lang="en-GB" b="0" i="1" baseline="0" dirty="0" err="1"/>
              <a:t>eg</a:t>
            </a:r>
            <a:r>
              <a:rPr lang="en-GB" b="0" i="1" baseline="0" dirty="0"/>
              <a:t> birds and trees) and what the impacts would be if the habitat was removed. For example in a forest with only one type of tree if that species was struck by a disease all trees would be affected so birds would have nowhere to nest. But I a forest with multiple species of tree birds would be less affected as there are other types of tree that may not be affected by the disease. </a:t>
            </a:r>
          </a:p>
          <a:p>
            <a:endParaRPr lang="en-GB" b="0" baseline="0" dirty="0"/>
          </a:p>
        </p:txBody>
      </p:sp>
      <p:sp>
        <p:nvSpPr>
          <p:cNvPr id="4" name="Slide Number Placeholder 3"/>
          <p:cNvSpPr>
            <a:spLocks noGrp="1"/>
          </p:cNvSpPr>
          <p:nvPr>
            <p:ph type="sldNum" sz="quarter" idx="10"/>
          </p:nvPr>
        </p:nvSpPr>
        <p:spPr/>
        <p:txBody>
          <a:bodyPr/>
          <a:lstStyle/>
          <a:p>
            <a:fld id="{4B7F327E-D879-4193-B0D7-BEE89950DB5C}" type="slidenum">
              <a:rPr lang="en-GB" smtClean="0"/>
              <a:t>24</a:t>
            </a:fld>
            <a:endParaRPr lang="en-GB"/>
          </a:p>
        </p:txBody>
      </p:sp>
    </p:spTree>
    <p:extLst>
      <p:ext uri="{BB962C8B-B14F-4D97-AF65-F5344CB8AC3E}">
        <p14:creationId xmlns:p14="http://schemas.microsoft.com/office/powerpoint/2010/main" val="69288336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idx="12"/>
          </p:nvPr>
        </p:nvSpPr>
        <p:spPr/>
        <p:txBody>
          <a:bodyPr/>
          <a:lstStyle/>
          <a:p>
            <a:pPr marL="0" marR="0" lvl="0" indent="0" algn="r" rtl="0">
              <a:lnSpc>
                <a:spcPct val="100000"/>
              </a:lnSpc>
              <a:spcBef>
                <a:spcPts val="0"/>
              </a:spcBef>
              <a:spcAft>
                <a:spcPts val="0"/>
              </a:spcAft>
              <a:buClr>
                <a:srgbClr val="000000"/>
              </a:buClr>
              <a:buSzPts val="1200"/>
              <a:buFont typeface="Arial"/>
              <a:buNone/>
            </a:pPr>
            <a:fld id="{00000000-1234-1234-1234-123412341234}" type="slidenum">
              <a:rPr lang="en-GB" sz="1200" b="0" i="0" u="none" strike="noStrike" cap="none" smtClean="0">
                <a:solidFill>
                  <a:schemeClr val="dk1"/>
                </a:solidFill>
                <a:latin typeface="Calibri"/>
                <a:ea typeface="Calibri"/>
                <a:cs typeface="Calibri"/>
                <a:sym typeface="Calibri"/>
              </a:rPr>
              <a:t>25</a:t>
            </a:fld>
            <a:endParaRPr lang="en-GB"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104212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a:t>Can be edited depending on class need. </a:t>
            </a:r>
          </a:p>
        </p:txBody>
      </p:sp>
      <p:sp>
        <p:nvSpPr>
          <p:cNvPr id="4" name="Slide Number Placeholder 3"/>
          <p:cNvSpPr>
            <a:spLocks noGrp="1"/>
          </p:cNvSpPr>
          <p:nvPr>
            <p:ph type="sldNum" sz="quarter" idx="5"/>
          </p:nvPr>
        </p:nvSpPr>
        <p:spPr/>
        <p:txBody>
          <a:bodyPr/>
          <a:lstStyle/>
          <a:p>
            <a:fld id="{4B7F327E-D879-4193-B0D7-BEE89950DB5C}" type="slidenum">
              <a:rPr lang="en-GB" smtClean="0"/>
              <a:t>4</a:t>
            </a:fld>
            <a:endParaRPr lang="en-GB"/>
          </a:p>
        </p:txBody>
      </p:sp>
    </p:spTree>
    <p:extLst>
      <p:ext uri="{BB962C8B-B14F-4D97-AF65-F5344CB8AC3E}">
        <p14:creationId xmlns:p14="http://schemas.microsoft.com/office/powerpoint/2010/main" val="413640497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1" name="Google Shape;101;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dirty="0"/>
              <a:t>to spend time on any gaps identified in previous learning</a:t>
            </a:r>
            <a:r>
              <a:rPr lang="en-GB" baseline="0" dirty="0"/>
              <a:t> from exit ticket feedback.</a:t>
            </a:r>
            <a:endParaRPr lang="en-GB" dirty="0"/>
          </a:p>
          <a:p>
            <a:endParaRPr lang="en-GB" dirty="0"/>
          </a:p>
          <a:p>
            <a:r>
              <a:rPr lang="en-GB" b="1" dirty="0"/>
              <a:t>Fix it guidance from previous exit ticket:</a:t>
            </a:r>
            <a:endParaRPr lang="en-GB" b="1" baseline="0" dirty="0"/>
          </a:p>
          <a:p>
            <a:pPr marL="0" indent="0">
              <a:buNone/>
            </a:pPr>
            <a:r>
              <a:rPr lang="en-GB" b="1" baseline="0" dirty="0"/>
              <a:t>Q1. Answer: B</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baseline="0" dirty="0"/>
              <a:t>If students answer A or C, they need practice on food webs. </a:t>
            </a:r>
            <a:r>
              <a:rPr lang="en-GB" b="0" i="1" baseline="0" dirty="0"/>
              <a:t>To fix it, it may be useful to practice further questions like Q1 on the worksheet for this lesson where they need to identify the scientific terminology for different populations. </a:t>
            </a:r>
            <a:endParaRPr lang="en-GB" b="0" baseline="0" dirty="0"/>
          </a:p>
          <a:p>
            <a:pPr marL="0" indent="0">
              <a:buNone/>
            </a:pPr>
            <a:r>
              <a:rPr lang="en-GB" b="1" baseline="0" dirty="0"/>
              <a:t>Q2. Answer: C</a:t>
            </a:r>
          </a:p>
          <a:p>
            <a:pPr marL="0" indent="0">
              <a:buNone/>
            </a:pPr>
            <a:r>
              <a:rPr lang="en-GB" b="0" baseline="0" dirty="0"/>
              <a:t>If students answer A or B, they may not understand key words from a food web. </a:t>
            </a:r>
            <a:r>
              <a:rPr lang="en-GB" b="0" i="1" baseline="0" dirty="0"/>
              <a:t>To fix it you could use a food web and ask pupils to identify a herbivore/carnivore/omnivore  or primary/secondary consumer and explain how they know from the food web.</a:t>
            </a:r>
            <a:endParaRPr lang="en-GB" dirty="0"/>
          </a:p>
          <a:p>
            <a:pPr marL="0" indent="0">
              <a:buNone/>
            </a:pPr>
            <a:r>
              <a:rPr lang="en-GB" b="1" dirty="0"/>
              <a:t>Q3. Answer: B</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baseline="0" dirty="0"/>
              <a:t>If students answer A or C, they have most likely confused ecosystem and habitat or given the specific habitats rather than the definition. </a:t>
            </a:r>
            <a:r>
              <a:rPr lang="en-GB" b="0" i="1" baseline="0" dirty="0"/>
              <a:t>To fix it you might come up with examples of animals/plants that pupils know and ask them to identify the habitat. </a:t>
            </a:r>
            <a:r>
              <a:rPr lang="en-GB" b="0" i="1" baseline="0" dirty="0" err="1"/>
              <a:t>e.g</a:t>
            </a:r>
            <a:r>
              <a:rPr lang="en-GB" b="0" i="1" baseline="0" dirty="0"/>
              <a:t> polar bear: sea ice (Arctic).</a:t>
            </a:r>
          </a:p>
          <a:p>
            <a:pPr marL="0" indent="0">
              <a:buNone/>
            </a:pPr>
            <a:endParaRPr lang="en-GB" b="0" baseline="0" dirty="0"/>
          </a:p>
          <a:p>
            <a:pPr marL="228600" indent="-228600">
              <a:buAutoNum type="arabicPeriod"/>
            </a:pPr>
            <a:endParaRPr lang="en-GB" b="0" baseline="0" dirty="0"/>
          </a:p>
          <a:p>
            <a:endParaRPr lang="en-GB" b="0" baseline="0" dirty="0"/>
          </a:p>
        </p:txBody>
      </p:sp>
      <p:sp>
        <p:nvSpPr>
          <p:cNvPr id="102" name="Google Shape;102;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GB"/>
              <a:t>5</a:t>
            </a:fld>
            <a:endParaRPr/>
          </a:p>
        </p:txBody>
      </p:sp>
    </p:spTree>
    <p:extLst>
      <p:ext uri="{BB962C8B-B14F-4D97-AF65-F5344CB8AC3E}">
        <p14:creationId xmlns:p14="http://schemas.microsoft.com/office/powerpoint/2010/main" val="15049331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b="0" dirty="0"/>
              <a:t>introducing new knowledge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Exposition Type: </a:t>
            </a:r>
            <a:r>
              <a:rPr lang="en-GB" b="0" dirty="0"/>
              <a:t>Explanation</a:t>
            </a: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Suggested Script: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Biodiversity refers to the variety of life </a:t>
            </a:r>
            <a:r>
              <a:rPr lang="en-GB" b="1" i="0" dirty="0"/>
              <a:t>break down the word on the board Bio- life, diversity – variety. </a:t>
            </a:r>
            <a:r>
              <a:rPr lang="en-GB" b="0" i="0" dirty="0"/>
              <a:t>This variety includes different species in an ecosystem but also the genetic variety within a species. </a:t>
            </a:r>
            <a:r>
              <a:rPr lang="en-GB" b="0" i="1" dirty="0"/>
              <a:t>What is an example of variety within a species that is due to genetics? </a:t>
            </a:r>
            <a:r>
              <a:rPr lang="en-GB" b="1" i="1" dirty="0"/>
              <a:t>Any- eye colour, fur colour, size etc. </a:t>
            </a:r>
            <a:r>
              <a:rPr lang="en-GB" b="0" i="0" dirty="0"/>
              <a:t>It is important that species are diverse as it makes it more likely that that a particular species will be able to survive and reproduce. The same can be said for diversity in an ecosystem. An ecosystem that has high biodiversity is said to be stable. This means that within an ecosystem a species is less likely to be solely dependent on another species for food or shelter and therefore will be less affected if the population of another species decreases. </a:t>
            </a:r>
            <a:r>
              <a:rPr lang="en-GB" b="1" i="0" dirty="0"/>
              <a:t>Use the food web on the screen and a smaller example to illustrate this. In the smaller food web if one population decreases/is removed many other species will be negatively affected. In a larger food web when one population decreases another can often take its place as a source of food. </a:t>
            </a: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Pupils have already done this practical in Unit B1.3 so this should be a recap with the focus on the technique and using the keywords. The focus for the rest of the unit is the effect of decreasing biodiversity, how humans are affecting it and what can be done to prevent this. </a:t>
            </a:r>
          </a:p>
          <a:p>
            <a:endParaRPr lang="en-GB" sz="1200" b="1" i="0" kern="1200" dirty="0">
              <a:solidFill>
                <a:schemeClr val="tx1"/>
              </a:solidFill>
              <a:effectLst/>
              <a:latin typeface="+mn-lt"/>
              <a:ea typeface="+mn-ea"/>
              <a:cs typeface="+mn-cs"/>
            </a:endParaRPr>
          </a:p>
          <a:p>
            <a:r>
              <a:rPr lang="en-GB" sz="1200" b="1" i="0" kern="1200" dirty="0">
                <a:solidFill>
                  <a:schemeClr val="tx1"/>
                </a:solidFill>
                <a:effectLst/>
                <a:latin typeface="+mn-lt"/>
                <a:ea typeface="+mn-ea"/>
                <a:cs typeface="+mn-cs"/>
              </a:rPr>
              <a:t>Note: variety of different species includes the variety within species. </a:t>
            </a:r>
            <a:r>
              <a:rPr lang="en-GB" sz="1200" b="0" i="0" kern="1200" dirty="0">
                <a:solidFill>
                  <a:schemeClr val="tx1"/>
                </a:solidFill>
                <a:effectLst/>
                <a:latin typeface="+mn-lt"/>
                <a:ea typeface="+mn-ea"/>
                <a:cs typeface="+mn-cs"/>
              </a:rPr>
              <a:t>This is a common misconception with pupils – they can understand that biodiversity is the variety of different species but not understand that within a species there is genetic variation. </a:t>
            </a:r>
            <a:endParaRPr lang="en-GB" sz="1200" b="1"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B7F327E-D879-4193-B0D7-BEE89950DB5C}" type="slidenum">
              <a:rPr lang="en-GB" smtClean="0"/>
              <a:t>6</a:t>
            </a:fld>
            <a:endParaRPr lang="en-GB"/>
          </a:p>
        </p:txBody>
      </p:sp>
    </p:spTree>
    <p:extLst>
      <p:ext uri="{BB962C8B-B14F-4D97-AF65-F5344CB8AC3E}">
        <p14:creationId xmlns:p14="http://schemas.microsoft.com/office/powerpoint/2010/main" val="333794166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a:t>Guidance:</a:t>
            </a:r>
          </a:p>
          <a:p>
            <a:r>
              <a:rPr lang="en-GB"/>
              <a:t>One of the biggest misconceptions in this topic is the separation of humans/self with the natural world. It is important for pupils to understand that they themselves are part of a number of ecosystems. There is also a disconnect with humans understanding that they are part of food chains, where they assume that because they are not physically killing animals themselves, they are not predators.</a:t>
            </a:r>
          </a:p>
          <a:p>
            <a:endParaRPr lang="en-GB"/>
          </a:p>
          <a:p>
            <a:r>
              <a:rPr lang="en-GB"/>
              <a:t>This talk task can be useful with a bit of thinking time and then can be opened up into more of a debate, where pupils can add/extend/change statements or opinions. </a:t>
            </a:r>
          </a:p>
          <a:p>
            <a:endParaRPr lang="en-GB"/>
          </a:p>
          <a:p>
            <a:r>
              <a:rPr lang="en-GB"/>
              <a:t>A good example that pupils may have learned about in history is the Irish potato famine, but there are many examples in countries that are heavily dependent on rice or grains. </a:t>
            </a:r>
          </a:p>
        </p:txBody>
      </p:sp>
      <p:sp>
        <p:nvSpPr>
          <p:cNvPr id="4" name="Slide Number Placeholder 3"/>
          <p:cNvSpPr>
            <a:spLocks noGrp="1"/>
          </p:cNvSpPr>
          <p:nvPr>
            <p:ph type="sldNum" sz="quarter" idx="5"/>
          </p:nvPr>
        </p:nvSpPr>
        <p:spPr/>
        <p:txBody>
          <a:bodyPr/>
          <a:lstStyle/>
          <a:p>
            <a:fld id="{4B7F327E-D879-4193-B0D7-BEE89950DB5C}" type="slidenum">
              <a:rPr lang="en-GB" smtClean="0"/>
              <a:t>7</a:t>
            </a:fld>
            <a:endParaRPr lang="en-GB"/>
          </a:p>
        </p:txBody>
      </p:sp>
    </p:spTree>
    <p:extLst>
      <p:ext uri="{BB962C8B-B14F-4D97-AF65-F5344CB8AC3E}">
        <p14:creationId xmlns:p14="http://schemas.microsoft.com/office/powerpoint/2010/main" val="30266912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b="0" dirty="0"/>
              <a:t>introducing new knowledge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Exposition Type: </a:t>
            </a:r>
            <a:r>
              <a:rPr lang="en-GB" b="0" dirty="0"/>
              <a:t>Explanation</a:t>
            </a: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Suggested Script: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We learnt in year 7 (B1.3) about different sampling techniques that scientists use to investigate the abundance and distribution of different species in an ecosystem. Both these techniques used the piece of equipment on the screen. </a:t>
            </a:r>
            <a:r>
              <a:rPr lang="en-GB" b="0" i="1" dirty="0"/>
              <a:t>What is the name of this piece of equipment? </a:t>
            </a:r>
            <a:r>
              <a:rPr lang="en-GB" b="1" i="1" dirty="0"/>
              <a:t>A quadrat. </a:t>
            </a:r>
            <a:r>
              <a:rPr lang="en-GB" b="1" i="0" dirty="0"/>
              <a:t>You may want to write and practice saying the word quadrat out load with pupils as an ‘I say, you say’. Especially if they could not remember the name of it. </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t>Looking at this results table showing the number of plant species in three different habitats, we can see that the biodiversity is different. </a:t>
            </a:r>
            <a:r>
              <a:rPr lang="en-GB" b="0" i="1" dirty="0"/>
              <a:t>Which habitat has the greatest biodiversity? </a:t>
            </a:r>
            <a:r>
              <a:rPr lang="en-GB" b="1" i="1" dirty="0"/>
              <a:t>Forest. </a:t>
            </a:r>
            <a:r>
              <a:rPr lang="en-GB" b="0" i="1" dirty="0"/>
              <a:t>How do you know? </a:t>
            </a:r>
            <a:r>
              <a:rPr lang="en-GB" b="1" i="1" dirty="0"/>
              <a:t>Because it has 17 different plant species, whereas the football field and farmland only have 4 and 2. </a:t>
            </a:r>
            <a:r>
              <a:rPr lang="en-GB" b="0" i="0" dirty="0"/>
              <a:t>So we can measure biodiversity like this and monitor where biodiversity is low; this is important because we might have to do something about it to increase biodiversity and ensure ecosystems are stable.</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i="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t>Image source:</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i="0" dirty="0"/>
              <a:t>https://</a:t>
            </a:r>
            <a:r>
              <a:rPr lang="en-GB" b="0" i="0" dirty="0" err="1"/>
              <a:t>commons.wikimedia.org</a:t>
            </a:r>
            <a:r>
              <a:rPr lang="en-GB" b="0" i="0" dirty="0"/>
              <a:t>/wiki/</a:t>
            </a:r>
            <a:r>
              <a:rPr lang="en-GB" b="0" i="0" dirty="0" err="1"/>
              <a:t>File:Quadrat_sample.JPG</a:t>
            </a:r>
            <a:endParaRPr lang="en-GB" b="0" i="0" dirty="0"/>
          </a:p>
        </p:txBody>
      </p:sp>
      <p:sp>
        <p:nvSpPr>
          <p:cNvPr id="4" name="Slide Number Placeholder 3"/>
          <p:cNvSpPr>
            <a:spLocks noGrp="1"/>
          </p:cNvSpPr>
          <p:nvPr>
            <p:ph type="sldNum" sz="quarter" idx="10"/>
          </p:nvPr>
        </p:nvSpPr>
        <p:spPr/>
        <p:txBody>
          <a:bodyPr/>
          <a:lstStyle/>
          <a:p>
            <a:fld id="{4B7F327E-D879-4193-B0D7-BEE89950DB5C}" type="slidenum">
              <a:rPr lang="en-GB" smtClean="0"/>
              <a:t>8</a:t>
            </a:fld>
            <a:endParaRPr lang="en-GB"/>
          </a:p>
        </p:txBody>
      </p:sp>
    </p:spTree>
    <p:extLst>
      <p:ext uri="{BB962C8B-B14F-4D97-AF65-F5344CB8AC3E}">
        <p14:creationId xmlns:p14="http://schemas.microsoft.com/office/powerpoint/2010/main" val="1054322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Purpose: </a:t>
            </a:r>
            <a:r>
              <a:rPr lang="en-GB" b="0" dirty="0"/>
              <a:t>introducing new knowledge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Exposition Type: </a:t>
            </a:r>
            <a:r>
              <a:rPr lang="en-GB" b="0" dirty="0"/>
              <a:t>Explanation</a:t>
            </a: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Suggested Script:</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The first type of sampling that can be used is random sampling. This is used to estimate the number of a species in an area. A quadrat is placed randomly using coordinates in an area of known size and the species of interest inside the quadrat are counted. This is repeated many times in an area and the recordings are used to calculate a mean number of a species per quadrat which can then be used to estimate the total number of organisms from a species in that area, percentage cover or species diversity. </a:t>
            </a:r>
            <a:r>
              <a:rPr lang="en-GB" b="1" dirty="0"/>
              <a:t>Show the example image explaining that a grid of 5 by 3 square is mapped over the area to be sampled and random coordinates generated, then the quadrat is placed there and the organism counted. This is repeated many times. In this image coordinate 3,2 was used.</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1"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The second type of sampling investigates the effect of an abiotic factor on the distribution of a species. </a:t>
            </a:r>
            <a:r>
              <a:rPr lang="en-GB" b="0" i="1" dirty="0"/>
              <a:t>What does abiotic mean? </a:t>
            </a:r>
            <a:r>
              <a:rPr lang="en-GB" b="1" i="1" dirty="0"/>
              <a:t>Non living. </a:t>
            </a:r>
            <a:r>
              <a:rPr lang="en-GB" b="0" i="1" dirty="0"/>
              <a:t>What could be some examples of abiotic factors that could effect distribution of a species? </a:t>
            </a:r>
            <a:r>
              <a:rPr lang="en-GB" b="1" i="1" dirty="0"/>
              <a:t>Light intensity, water, man made structures such as a road etc. </a:t>
            </a:r>
            <a:r>
              <a:rPr lang="en-GB" b="0" i="0" dirty="0"/>
              <a:t>To carry out systematic sampling a transect line and a quadrat are used. The transect is placed moving away from the abiotic factor being investigated (</a:t>
            </a:r>
            <a:r>
              <a:rPr lang="en-GB" b="0" i="0" dirty="0" err="1"/>
              <a:t>eg</a:t>
            </a:r>
            <a:r>
              <a:rPr lang="en-GB" b="0" i="0" dirty="0"/>
              <a:t> away from the road or away from the pond) and a quadrat is placed at regular intervals along the transect line. The number of organisms inside the quadrat is recorded at each interval.</a:t>
            </a: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dirty="0"/>
          </a:p>
          <a:p>
            <a:pPr marL="0" marR="0" lvl="0" indent="0" algn="l" defTabSz="914400" rtl="0" eaLnBrk="1" fontAlgn="auto" latinLnBrk="0" hangingPunct="1">
              <a:lnSpc>
                <a:spcPct val="100000"/>
              </a:lnSpc>
              <a:spcBef>
                <a:spcPts val="0"/>
              </a:spcBef>
              <a:spcAft>
                <a:spcPts val="0"/>
              </a:spcAft>
              <a:buClrTx/>
              <a:buSzTx/>
              <a:buFontTx/>
              <a:buNone/>
              <a:tabLst/>
              <a:defRPr/>
            </a:pPr>
            <a:r>
              <a:rPr lang="en-GB" b="1" dirty="0"/>
              <a:t>Very common misconception </a:t>
            </a:r>
            <a:r>
              <a:rPr lang="en-GB" b="0" dirty="0"/>
              <a:t>– that quadrats are just used for random sampling and that a transect is the piece of equipment for systematic sampling, which is not the case. All sampling involves quadrats as they are just the frame used to count the organisms. The transect is the straight line through (usually different) habitats</a:t>
            </a:r>
          </a:p>
          <a:p>
            <a:pPr marL="0" marR="0" lvl="0" indent="0" algn="l" defTabSz="914400" rtl="0" eaLnBrk="1" fontAlgn="auto" latinLnBrk="0" hangingPunct="1">
              <a:lnSpc>
                <a:spcPct val="100000"/>
              </a:lnSpc>
              <a:spcBef>
                <a:spcPts val="0"/>
              </a:spcBef>
              <a:spcAft>
                <a:spcPts val="0"/>
              </a:spcAft>
              <a:buClrTx/>
              <a:buSzTx/>
              <a:buFontTx/>
              <a:buNone/>
              <a:tabLst/>
              <a:defRPr/>
            </a:pPr>
            <a:r>
              <a:rPr lang="en-GB" b="0" dirty="0"/>
              <a:t>e.g.</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b="0" dirty="0"/>
              <a:t>if you wanted to estimate the number of flowers in a field you would use random sampling to calculate a mean and then use that to estimate the total number in the field, based on its area (this is not a calculation that pupils are expected to do at this point)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b="0" dirty="0"/>
              <a:t>if you wanted to investigate the effect of water on the growth of a certain species you would use systematic sampling to make a transect line through different habitats (e.g. woodland, river, marsh) and use quadrats at regular intervals to determine if there are significant differences. </a:t>
            </a:r>
          </a:p>
          <a:p>
            <a:endParaRPr lang="en-GB" sz="1200" b="1" i="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4B7F327E-D879-4193-B0D7-BEE89950DB5C}" type="slidenum">
              <a:rPr lang="en-GB" smtClean="0"/>
              <a:t>9</a:t>
            </a:fld>
            <a:endParaRPr lang="en-GB"/>
          </a:p>
        </p:txBody>
      </p:sp>
    </p:spTree>
    <p:extLst>
      <p:ext uri="{BB962C8B-B14F-4D97-AF65-F5344CB8AC3E}">
        <p14:creationId xmlns:p14="http://schemas.microsoft.com/office/powerpoint/2010/main" val="26725253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b="1"/>
              <a:t>Purpose: </a:t>
            </a:r>
            <a:r>
              <a:rPr lang="en-GB"/>
              <a:t>review of new information. </a:t>
            </a:r>
          </a:p>
          <a:p>
            <a:endParaRPr lang="en-GB"/>
          </a:p>
          <a:p>
            <a:r>
              <a:rPr lang="en-GB" b="1"/>
              <a:t>Guidance:</a:t>
            </a:r>
          </a:p>
          <a:p>
            <a:r>
              <a:rPr lang="en-GB"/>
              <a:t>Use thumbs up or down to determine true or false and correct false statements, allowing thinking time before 3,2,1 to prevent copying. Use cold calling to explain why answers are true or false. If pupils are still struggling with basic recall of these concepts it may be necessary to spend more time on review before moving on to the rest of the recap. </a:t>
            </a:r>
          </a:p>
          <a:p>
            <a:endParaRPr lang="en-GB"/>
          </a:p>
          <a:p>
            <a:r>
              <a:rPr lang="en-GB" b="1"/>
              <a:t>Answers</a:t>
            </a:r>
          </a:p>
          <a:p>
            <a:pPr marL="228600" indent="-228600">
              <a:buAutoNum type="arabicPeriod"/>
            </a:pPr>
            <a:r>
              <a:rPr lang="en-GB"/>
              <a:t>True</a:t>
            </a:r>
          </a:p>
          <a:p>
            <a:pPr marL="228600" indent="-228600">
              <a:buAutoNum type="arabicPeriod"/>
            </a:pPr>
            <a:r>
              <a:rPr lang="en-GB"/>
              <a:t>False – high biodiversity allows this, low biodiversity means it is much more likely that species have fewer food sources. </a:t>
            </a:r>
          </a:p>
          <a:p>
            <a:pPr marL="228600" indent="-228600">
              <a:buAutoNum type="arabicPeriod"/>
            </a:pPr>
            <a:r>
              <a:rPr lang="en-GB"/>
              <a:t>True</a:t>
            </a:r>
          </a:p>
          <a:p>
            <a:pPr marL="228600" indent="-228600">
              <a:buAutoNum type="arabicPeriod"/>
            </a:pPr>
            <a:r>
              <a:rPr lang="en-GB"/>
              <a:t>False – biodiversity refers to all organisms in an ecosystem </a:t>
            </a:r>
          </a:p>
          <a:p>
            <a:pPr marL="228600" indent="-228600">
              <a:buAutoNum type="arabicPeriod"/>
            </a:pPr>
            <a:r>
              <a:rPr lang="en-GB"/>
              <a:t>False – quadrats are used at random coordinates for random sampling, transect is used to determine the effect of a factor on the distribution of a species.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GB" b="0" baseline="0"/>
          </a:p>
        </p:txBody>
      </p:sp>
      <p:sp>
        <p:nvSpPr>
          <p:cNvPr id="4" name="Slide Number Placeholder 3"/>
          <p:cNvSpPr>
            <a:spLocks noGrp="1"/>
          </p:cNvSpPr>
          <p:nvPr>
            <p:ph type="sldNum" sz="quarter" idx="10"/>
          </p:nvPr>
        </p:nvSpPr>
        <p:spPr/>
        <p:txBody>
          <a:bodyPr/>
          <a:lstStyle/>
          <a:p>
            <a:fld id="{4B7F327E-D879-4193-B0D7-BEE89950DB5C}" type="slidenum">
              <a:rPr lang="en-GB" smtClean="0"/>
              <a:t>10</a:t>
            </a:fld>
            <a:endParaRPr lang="en-GB"/>
          </a:p>
        </p:txBody>
      </p:sp>
    </p:spTree>
    <p:extLst>
      <p:ext uri="{BB962C8B-B14F-4D97-AF65-F5344CB8AC3E}">
        <p14:creationId xmlns:p14="http://schemas.microsoft.com/office/powerpoint/2010/main" val="50637568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em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Unit title">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B07A886B-6EB3-6C49-9BE3-D1D0B41EF08A}"/>
              </a:ext>
            </a:extLst>
          </p:cNvPr>
          <p:cNvSpPr/>
          <p:nvPr userDrawn="1"/>
        </p:nvSpPr>
        <p:spPr>
          <a:xfrm flipV="1">
            <a:off x="0" y="710602"/>
            <a:ext cx="12192000" cy="3714253"/>
          </a:xfrm>
          <a:prstGeom prst="rect">
            <a:avLst/>
          </a:prstGeom>
          <a:solidFill>
            <a:srgbClr val="2F396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15" name="Table 15">
            <a:extLst>
              <a:ext uri="{FF2B5EF4-FFF2-40B4-BE49-F238E27FC236}">
                <a16:creationId xmlns:a16="http://schemas.microsoft.com/office/drawing/2014/main" id="{1EA1BCB8-27AB-CA47-A591-0C4F0D4B5F89}"/>
              </a:ext>
            </a:extLst>
          </p:cNvPr>
          <p:cNvGraphicFramePr>
            <a:graphicFrameLocks noGrp="1"/>
          </p:cNvGraphicFramePr>
          <p:nvPr userDrawn="1">
            <p:extLst>
              <p:ext uri="{D42A27DB-BD31-4B8C-83A1-F6EECF244321}">
                <p14:modId xmlns:p14="http://schemas.microsoft.com/office/powerpoint/2010/main" val="2376034256"/>
              </p:ext>
            </p:extLst>
          </p:nvPr>
        </p:nvGraphicFramePr>
        <p:xfrm>
          <a:off x="392326" y="1095643"/>
          <a:ext cx="8927886" cy="2944169"/>
        </p:xfrm>
        <a:graphic>
          <a:graphicData uri="http://schemas.openxmlformats.org/drawingml/2006/table">
            <a:tbl>
              <a:tblPr firstRow="1" bandRow="1">
                <a:tableStyleId>{5940675A-B579-460E-94D1-54222C63F5DA}</a:tableStyleId>
              </a:tblPr>
              <a:tblGrid>
                <a:gridCol w="8927886">
                  <a:extLst>
                    <a:ext uri="{9D8B030D-6E8A-4147-A177-3AD203B41FA5}">
                      <a16:colId xmlns:a16="http://schemas.microsoft.com/office/drawing/2014/main" val="2776673247"/>
                    </a:ext>
                  </a:extLst>
                </a:gridCol>
              </a:tblGrid>
              <a:tr h="1567708">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112364914"/>
                  </a:ext>
                </a:extLst>
              </a:tr>
              <a:tr h="615184">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2545545699"/>
                  </a:ext>
                </a:extLst>
              </a:tr>
              <a:tr h="761277">
                <a:tc>
                  <a:txBody>
                    <a:bodyPr/>
                    <a:lstStyle/>
                    <a:p>
                      <a:endParaRPr lang="en-GB"/>
                    </a:p>
                  </a:txBody>
                  <a:tcPr>
                    <a:lnL w="12700" cap="flat" cmpd="sng" algn="ctr">
                      <a:solidFill>
                        <a:schemeClr val="bg1"/>
                      </a:solidFill>
                      <a:prstDash val="solid"/>
                      <a:round/>
                      <a:headEnd type="none" w="med" len="med"/>
                      <a:tailEnd type="none" w="med" len="med"/>
                    </a:lnL>
                    <a:lnR w="12700" cap="flat" cmpd="sng" algn="ctr">
                      <a:solidFill>
                        <a:schemeClr val="bg1"/>
                      </a:solidFill>
                      <a:prstDash val="solid"/>
                      <a:round/>
                      <a:headEnd type="none" w="med" len="med"/>
                      <a:tailEnd type="none" w="med" len="med"/>
                    </a:lnR>
                    <a:lnT w="12700" cap="flat" cmpd="sng" algn="ctr">
                      <a:solidFill>
                        <a:schemeClr val="bg1"/>
                      </a:solidFill>
                      <a:prstDash val="solid"/>
                      <a:round/>
                      <a:headEnd type="none" w="med" len="med"/>
                      <a:tailEnd type="none" w="med" len="med"/>
                    </a:lnT>
                    <a:lnB w="12700" cap="flat" cmpd="sng" algn="ctr">
                      <a:solidFill>
                        <a:schemeClr val="bg1"/>
                      </a:solidFill>
                      <a:prstDash val="solid"/>
                      <a:round/>
                      <a:headEnd type="none" w="med" len="med"/>
                      <a:tailEnd type="none" w="med" len="med"/>
                    </a:lnB>
                  </a:tcPr>
                </a:tc>
                <a:extLst>
                  <a:ext uri="{0D108BD9-81ED-4DB2-BD59-A6C34878D82A}">
                    <a16:rowId xmlns:a16="http://schemas.microsoft.com/office/drawing/2014/main" val="1200252581"/>
                  </a:ext>
                </a:extLst>
              </a:tr>
            </a:tbl>
          </a:graphicData>
        </a:graphic>
      </p:graphicFrame>
      <p:sp>
        <p:nvSpPr>
          <p:cNvPr id="2" name="Title 1">
            <a:extLst>
              <a:ext uri="{FF2B5EF4-FFF2-40B4-BE49-F238E27FC236}">
                <a16:creationId xmlns:a16="http://schemas.microsoft.com/office/drawing/2014/main" id="{6D351B7E-546F-DE43-8A2B-3372F5B52F28}"/>
              </a:ext>
            </a:extLst>
          </p:cNvPr>
          <p:cNvSpPr>
            <a:spLocks noGrp="1"/>
          </p:cNvSpPr>
          <p:nvPr>
            <p:ph type="title" hasCustomPrompt="1"/>
          </p:nvPr>
        </p:nvSpPr>
        <p:spPr>
          <a:xfrm>
            <a:off x="509478" y="2708518"/>
            <a:ext cx="8810734" cy="503999"/>
          </a:xfrm>
        </p:spPr>
        <p:txBody>
          <a:bodyPr lIns="0" tIns="0" rIns="0" bIns="0" anchor="ctr" anchorCtr="0">
            <a:normAutofit/>
          </a:bodyPr>
          <a:lstStyle>
            <a:lvl1pPr>
              <a:defRPr sz="2800" b="0">
                <a:solidFill>
                  <a:schemeClr val="bg1"/>
                </a:solidFill>
              </a:defRPr>
            </a:lvl1pPr>
          </a:lstStyle>
          <a:p>
            <a:r>
              <a:rPr lang="en-GB"/>
              <a:t>This is the unit code</a:t>
            </a:r>
            <a:endParaRPr lang="en-US"/>
          </a:p>
        </p:txBody>
      </p:sp>
      <p:sp>
        <p:nvSpPr>
          <p:cNvPr id="3" name="Content Placeholder 2">
            <a:extLst>
              <a:ext uri="{FF2B5EF4-FFF2-40B4-BE49-F238E27FC236}">
                <a16:creationId xmlns:a16="http://schemas.microsoft.com/office/drawing/2014/main" id="{3D7B24C1-A0A1-2B42-B340-EBD6843CA1DA}"/>
              </a:ext>
            </a:extLst>
          </p:cNvPr>
          <p:cNvSpPr>
            <a:spLocks noGrp="1"/>
          </p:cNvSpPr>
          <p:nvPr>
            <p:ph idx="1" hasCustomPrompt="1"/>
          </p:nvPr>
        </p:nvSpPr>
        <p:spPr>
          <a:xfrm>
            <a:off x="509478" y="2102199"/>
            <a:ext cx="5819885" cy="430800"/>
          </a:xfrm>
        </p:spPr>
        <p:txBody>
          <a:bodyPr lIns="0" tIns="0" rIns="0" bIns="0" anchor="b" anchorCtr="0">
            <a:noAutofit/>
          </a:bodyPr>
          <a:lstStyle>
            <a:lvl1pPr marL="0" indent="0">
              <a:buFontTx/>
              <a:buNone/>
              <a:defRPr sz="4000" b="1" i="0">
                <a:solidFill>
                  <a:schemeClr val="bg1"/>
                </a:solidFill>
                <a:latin typeface="Arial" panose="020B0604020202020204" pitchFamily="34" charset="0"/>
                <a:cs typeface="Arial" panose="020B0604020202020204" pitchFamily="34" charset="0"/>
              </a:defRPr>
            </a:lvl1pPr>
          </a:lstStyle>
          <a:p>
            <a:r>
              <a:rPr lang="en-GB"/>
              <a:t>This is the lesson title</a:t>
            </a:r>
            <a:endParaRPr lang="en-US"/>
          </a:p>
        </p:txBody>
      </p:sp>
      <p:sp>
        <p:nvSpPr>
          <p:cNvPr id="10" name="Oval 9">
            <a:extLst>
              <a:ext uri="{FF2B5EF4-FFF2-40B4-BE49-F238E27FC236}">
                <a16:creationId xmlns:a16="http://schemas.microsoft.com/office/drawing/2014/main" id="{3712BA70-B9B2-9F4D-A400-E769B3B5DA60}"/>
              </a:ext>
            </a:extLst>
          </p:cNvPr>
          <p:cNvSpPr/>
          <p:nvPr/>
        </p:nvSpPr>
        <p:spPr>
          <a:xfrm>
            <a:off x="10317281" y="4941397"/>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a:extLst>
              <a:ext uri="{FF2B5EF4-FFF2-40B4-BE49-F238E27FC236}">
                <a16:creationId xmlns:a16="http://schemas.microsoft.com/office/drawing/2014/main" id="{ADAB9BE6-F6FF-4D45-AE5C-EC7D7F0214B8}"/>
              </a:ext>
            </a:extLst>
          </p:cNvPr>
          <p:cNvPicPr>
            <a:picLocks noChangeAspect="1"/>
          </p:cNvPicPr>
          <p:nvPr/>
        </p:nvPicPr>
        <p:blipFill rotWithShape="1">
          <a:blip r:embed="rId2"/>
          <a:srcRect r="73528" b="94557"/>
          <a:stretch/>
        </p:blipFill>
        <p:spPr>
          <a:xfrm>
            <a:off x="-183266" y="150470"/>
            <a:ext cx="3227408" cy="353219"/>
          </a:xfrm>
          <a:prstGeom prst="rect">
            <a:avLst/>
          </a:prstGeom>
        </p:spPr>
      </p:pic>
      <p:pic>
        <p:nvPicPr>
          <p:cNvPr id="17" name="Picture 16" descr="Graphical user interface, text, application&#10;&#10;Description automatically generated">
            <a:extLst>
              <a:ext uri="{FF2B5EF4-FFF2-40B4-BE49-F238E27FC236}">
                <a16:creationId xmlns:a16="http://schemas.microsoft.com/office/drawing/2014/main" id="{85D91923-773B-174E-B219-D88AFAB231E3}"/>
              </a:ext>
            </a:extLst>
          </p:cNvPr>
          <p:cNvPicPr>
            <a:picLocks noChangeAspect="1"/>
          </p:cNvPicPr>
          <p:nvPr userDrawn="1"/>
        </p:nvPicPr>
        <p:blipFill>
          <a:blip r:embed="rId3"/>
          <a:stretch>
            <a:fillRect/>
          </a:stretch>
        </p:blipFill>
        <p:spPr>
          <a:xfrm>
            <a:off x="509478" y="3354441"/>
            <a:ext cx="1133585" cy="622488"/>
          </a:xfrm>
          <a:prstGeom prst="rect">
            <a:avLst/>
          </a:prstGeom>
        </p:spPr>
      </p:pic>
    </p:spTree>
    <p:extLst>
      <p:ext uri="{BB962C8B-B14F-4D97-AF65-F5344CB8AC3E}">
        <p14:creationId xmlns:p14="http://schemas.microsoft.com/office/powerpoint/2010/main" val="30744712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Lesson Objective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Lesson Objectives</a:t>
            </a:r>
          </a:p>
        </p:txBody>
      </p:sp>
    </p:spTree>
    <p:extLst>
      <p:ext uri="{BB962C8B-B14F-4D97-AF65-F5344CB8AC3E}">
        <p14:creationId xmlns:p14="http://schemas.microsoft.com/office/powerpoint/2010/main" val="3633152357"/>
      </p:ext>
    </p:extLst>
  </p:cSld>
  <p:clrMapOvr>
    <a:masterClrMapping/>
  </p:clrMapOvr>
  <p:hf sldNum="0" hdr="0" ftr="0" dt="0"/>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Feedbac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138896"/>
            <a:ext cx="10620000" cy="1504709"/>
          </a:xfrm>
        </p:spPr>
        <p:txBody>
          <a:bodyPr lIns="0" tIns="0" rIns="0" bIns="0" anchor="b" anchorCtr="0">
            <a:normAutofit/>
          </a:bodyPr>
          <a:lstStyle>
            <a:lvl1pPr>
              <a:defRPr sz="2600" b="1"/>
            </a:lvl1pPr>
          </a:lstStyle>
          <a:p>
            <a:r>
              <a:rPr lang="en-GB"/>
              <a:t>Can you spare a moment to share some feedback on this lesson?</a:t>
            </a:r>
            <a:br>
              <a:rPr lang="en-GB"/>
            </a:br>
            <a:br>
              <a:rPr lang="en-GB"/>
            </a:br>
            <a:r>
              <a:rPr lang="en-GB"/>
              <a:t>Please copy the table below and click the link to let us know what you thought. Thank you! </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Feedback</a:t>
            </a:r>
          </a:p>
        </p:txBody>
      </p:sp>
    </p:spTree>
    <p:extLst>
      <p:ext uri="{BB962C8B-B14F-4D97-AF65-F5344CB8AC3E}">
        <p14:creationId xmlns:p14="http://schemas.microsoft.com/office/powerpoint/2010/main" val="2855552590"/>
      </p:ext>
    </p:extLst>
  </p:cSld>
  <p:clrMapOvr>
    <a:masterClrMapping/>
  </p:clrMapOvr>
  <p:hf sldNum="0" hdr="0" ftr="0" dt="0"/>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Vocabular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Vocabulary</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12372968"/>
      </p:ext>
    </p:extLst>
  </p:cSld>
  <p:clrMapOvr>
    <a:masterClrMapping/>
  </p:clrMapOvr>
  <p:hf sldNum="0" hdr="0" ftr="0" dt="0"/>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eacher informa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Information for Teachers</a:t>
            </a:r>
          </a:p>
        </p:txBody>
      </p:sp>
    </p:spTree>
    <p:extLst>
      <p:ext uri="{BB962C8B-B14F-4D97-AF65-F5344CB8AC3E}">
        <p14:creationId xmlns:p14="http://schemas.microsoft.com/office/powerpoint/2010/main" val="77927337"/>
      </p:ext>
    </p:extLst>
  </p:cSld>
  <p:clrMapOvr>
    <a:masterClrMapping/>
  </p:clrMapOvr>
  <p:hf sldNum="0" hdr="0" ftr="0" dt="0"/>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Apply">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92CA172-5EAE-804D-AABD-57A2C8AD4B00}"/>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C7C566C2-9CB2-1B42-AB01-A55076C6A2AF}"/>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Apply</a:t>
            </a:r>
          </a:p>
        </p:txBody>
      </p:sp>
    </p:spTree>
    <p:extLst>
      <p:ext uri="{BB962C8B-B14F-4D97-AF65-F5344CB8AC3E}">
        <p14:creationId xmlns:p14="http://schemas.microsoft.com/office/powerpoint/2010/main" val="7249058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981337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p:cSld name="Correcting Answers">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Correcting Answers</a:t>
            </a:r>
          </a:p>
        </p:txBody>
      </p:sp>
    </p:spTree>
    <p:extLst>
      <p:ext uri="{BB962C8B-B14F-4D97-AF65-F5344CB8AC3E}">
        <p14:creationId xmlns:p14="http://schemas.microsoft.com/office/powerpoint/2010/main" val="443815679"/>
      </p:ext>
    </p:extLst>
  </p:cSld>
  <p:clrMapOvr>
    <a:masterClrMapping/>
  </p:clrMapOvr>
  <p:hf sldNum="0" hdr="0" ftr="0" dt="0"/>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Start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88405"/>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dirty="0"/>
              <a:t>Title</a:t>
            </a:r>
            <a:endParaRPr lang="en-US" dirty="0"/>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dirty="0">
                <a:solidFill>
                  <a:schemeClr val="bg1"/>
                </a:solidFill>
                <a:latin typeface="Georgia" panose="02040502050405020303" pitchFamily="18" charset="0"/>
                <a:cs typeface="Arial" panose="020B0604020202020204" pitchFamily="34" charset="0"/>
              </a:rPr>
              <a:t>Starter</a:t>
            </a:r>
          </a:p>
        </p:txBody>
      </p:sp>
      <p:sp>
        <p:nvSpPr>
          <p:cNvPr id="12" name="Oval 11">
            <a:extLst>
              <a:ext uri="{FF2B5EF4-FFF2-40B4-BE49-F238E27FC236}">
                <a16:creationId xmlns:a16="http://schemas.microsoft.com/office/drawing/2014/main" id="{58119CD6-A5DA-0745-B17E-EB19681E9387}"/>
              </a:ext>
            </a:extLst>
          </p:cNvPr>
          <p:cNvSpPr/>
          <p:nvPr/>
        </p:nvSpPr>
        <p:spPr>
          <a:xfrm>
            <a:off x="10318343" y="5419595"/>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7885013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_Writing like a scientis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6" name="Rectangle 5">
            <a:extLst>
              <a:ext uri="{FF2B5EF4-FFF2-40B4-BE49-F238E27FC236}">
                <a16:creationId xmlns:a16="http://schemas.microsoft.com/office/drawing/2014/main" id="{0A8ECAB4-71DA-CB41-A1F1-B0F326B7C6D5}"/>
              </a:ext>
            </a:extLst>
          </p:cNvPr>
          <p:cNvSpPr/>
          <p:nvPr userDrawn="1"/>
        </p:nvSpPr>
        <p:spPr>
          <a:xfrm>
            <a:off x="6690167" y="905813"/>
            <a:ext cx="4533291" cy="5036695"/>
          </a:xfrm>
          <a:prstGeom prst="rect">
            <a:avLst/>
          </a:prstGeom>
          <a:solidFill>
            <a:srgbClr val="009193">
              <a:alpha val="34118"/>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rgbClr val="002060"/>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Writing like a scientist</a:t>
            </a:r>
          </a:p>
        </p:txBody>
      </p:sp>
      <p:sp>
        <p:nvSpPr>
          <p:cNvPr id="12" name="Oval 11">
            <a:extLst>
              <a:ext uri="{FF2B5EF4-FFF2-40B4-BE49-F238E27FC236}">
                <a16:creationId xmlns:a16="http://schemas.microsoft.com/office/drawing/2014/main" id="{58119CD6-A5DA-0745-B17E-EB19681E9387}"/>
              </a:ext>
            </a:extLst>
          </p:cNvPr>
          <p:cNvSpPr/>
          <p:nvPr/>
        </p:nvSpPr>
        <p:spPr>
          <a:xfrm>
            <a:off x="10271208" y="5508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045564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_Starter">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userDrawn="1"/>
        </p:nvSpPr>
        <p:spPr>
          <a:xfrm>
            <a:off x="0" y="-10162"/>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18343" y="5419595"/>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8773741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x-i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FB9BDBA1-DD73-5C43-A5A8-F619ADA69383}"/>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B9A744-2E01-C041-B368-5F120DFEA3C0}"/>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6388379F-C4DE-4646-93E3-42D263D1AAF5}"/>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Fix-it</a:t>
            </a:r>
          </a:p>
        </p:txBody>
      </p:sp>
    </p:spTree>
    <p:extLst>
      <p:ext uri="{BB962C8B-B14F-4D97-AF65-F5344CB8AC3E}">
        <p14:creationId xmlns:p14="http://schemas.microsoft.com/office/powerpoint/2010/main" val="493529774"/>
      </p:ext>
    </p:extLst>
  </p:cSld>
  <p:clrMapOvr>
    <a:masterClrMapping/>
  </p:clrMapOvr>
  <p:hf sldNum="0" hdr="0" ftr="0" dt="0"/>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Introduction">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Introduction</a:t>
            </a:r>
          </a:p>
        </p:txBody>
      </p:sp>
    </p:spTree>
    <p:extLst>
      <p:ext uri="{BB962C8B-B14F-4D97-AF65-F5344CB8AC3E}">
        <p14:creationId xmlns:p14="http://schemas.microsoft.com/office/powerpoint/2010/main" val="389263945"/>
      </p:ext>
    </p:extLst>
  </p:cSld>
  <p:clrMapOvr>
    <a:masterClrMapping/>
  </p:clrMapOvr>
  <p:hf sldNum="0" hdr="0" ftr="0" dt="0"/>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Check for understandin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19EA7AB-2A8A-FC4D-9B64-1ACEDF370C9C}"/>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A420EA5B-6D37-7E44-9227-CDD97B420EC1}"/>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Check for understanding</a:t>
            </a:r>
          </a:p>
        </p:txBody>
      </p:sp>
      <p:sp>
        <p:nvSpPr>
          <p:cNvPr id="11" name="Title 1">
            <a:extLst>
              <a:ext uri="{FF2B5EF4-FFF2-40B4-BE49-F238E27FC236}">
                <a16:creationId xmlns:a16="http://schemas.microsoft.com/office/drawing/2014/main" id="{D87BFAE8-7424-494C-9FA6-BAD98DAD859B}"/>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Tree>
    <p:extLst>
      <p:ext uri="{BB962C8B-B14F-4D97-AF65-F5344CB8AC3E}">
        <p14:creationId xmlns:p14="http://schemas.microsoft.com/office/powerpoint/2010/main" val="140194472"/>
      </p:ext>
    </p:extLst>
  </p:cSld>
  <p:clrMapOvr>
    <a:masterClrMapping/>
  </p:clrMapOvr>
  <p:hf sldNum="0"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Talk Task">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3CC60F1-53C2-2F45-BA74-D0D91DCBB869}"/>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F9013E8-2729-5B47-8374-30CE1D248EBB}"/>
              </a:ext>
            </a:extLst>
          </p:cNvPr>
          <p:cNvSpPr>
            <a:spLocks noGrp="1"/>
          </p:cNvSpPr>
          <p:nvPr>
            <p:ph type="title" hasCustomPrompt="1"/>
          </p:nvPr>
        </p:nvSpPr>
        <p:spPr>
          <a:xfrm>
            <a:off x="540000" y="0"/>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FB8F997C-5D99-6F43-B0D2-545450812158}"/>
              </a:ext>
            </a:extLst>
          </p:cNvPr>
          <p:cNvSpPr txBox="1"/>
          <p:nvPr/>
        </p:nvSpPr>
        <p:spPr>
          <a:xfrm rot="16200000">
            <a:off x="8433600" y="3099600"/>
            <a:ext cx="6858000"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Talk Task</a:t>
            </a:r>
          </a:p>
        </p:txBody>
      </p:sp>
    </p:spTree>
    <p:extLst>
      <p:ext uri="{BB962C8B-B14F-4D97-AF65-F5344CB8AC3E}">
        <p14:creationId xmlns:p14="http://schemas.microsoft.com/office/powerpoint/2010/main" val="21313276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Activity">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C1E1B9E-7C95-3148-8A95-67EC5EC2388E}"/>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086193F-4CCD-C844-A34E-2805FE7AE763}"/>
              </a:ext>
            </a:extLst>
          </p:cNvPr>
          <p:cNvSpPr>
            <a:spLocks noGrp="1"/>
          </p:cNvSpPr>
          <p:nvPr>
            <p:ph type="title" hasCustomPrompt="1"/>
          </p:nvPr>
        </p:nvSpPr>
        <p:spPr>
          <a:xfrm>
            <a:off x="540000" y="-1"/>
            <a:ext cx="10620000" cy="720000"/>
          </a:xfrm>
        </p:spPr>
        <p:txBody>
          <a:bodyPr lIns="0" tIns="0" rIns="0" bIns="0" anchor="b" anchorCtr="0">
            <a:normAutofit/>
          </a:bodyPr>
          <a:lstStyle>
            <a:lvl1pPr>
              <a:defRPr sz="2600" b="1"/>
            </a:lvl1pPr>
          </a:lstStyle>
          <a:p>
            <a:r>
              <a:rPr lang="en-GB"/>
              <a:t>Title</a:t>
            </a:r>
            <a:endParaRPr lang="en-US"/>
          </a:p>
        </p:txBody>
      </p:sp>
      <p:sp>
        <p:nvSpPr>
          <p:cNvPr id="12" name="TextBox 11">
            <a:extLst>
              <a:ext uri="{FF2B5EF4-FFF2-40B4-BE49-F238E27FC236}">
                <a16:creationId xmlns:a16="http://schemas.microsoft.com/office/drawing/2014/main" id="{1E5D10FB-422B-FF46-9A52-79F8348D7380}"/>
              </a:ext>
            </a:extLst>
          </p:cNvPr>
          <p:cNvSpPr txBox="1"/>
          <p:nvPr/>
        </p:nvSpPr>
        <p:spPr>
          <a:xfrm rot="16200000">
            <a:off x="8433599" y="3099601"/>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a:t>
            </a:r>
          </a:p>
        </p:txBody>
      </p:sp>
    </p:spTree>
    <p:extLst>
      <p:ext uri="{BB962C8B-B14F-4D97-AF65-F5344CB8AC3E}">
        <p14:creationId xmlns:p14="http://schemas.microsoft.com/office/powerpoint/2010/main" val="2730113847"/>
      </p:ext>
    </p:extLst>
  </p:cSld>
  <p:clrMapOvr>
    <a:masterClrMapping/>
  </p:clrMapOvr>
  <p:hf sldNum="0" hdr="0" ftr="0" dt="0"/>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Activity-Demo">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2313838A-2EF4-E046-B265-14F3C0A0BFCB}"/>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4D9BB3E-33F0-A142-9132-02E325444044}"/>
              </a:ext>
            </a:extLst>
          </p:cNvPr>
          <p:cNvSpPr>
            <a:spLocks noGrp="1"/>
          </p:cNvSpPr>
          <p:nvPr>
            <p:ph type="title" hasCustomPrompt="1"/>
          </p:nvPr>
        </p:nvSpPr>
        <p:spPr>
          <a:xfrm>
            <a:off x="540000" y="-5"/>
            <a:ext cx="10620000" cy="720000"/>
          </a:xfrm>
        </p:spPr>
        <p:txBody>
          <a:bodyPr lIns="0" tIns="0" rIns="0" bIns="0" anchor="b" anchorCtr="0">
            <a:normAutofit/>
          </a:bodyPr>
          <a:lstStyle>
            <a:lvl1pPr>
              <a:defRPr sz="2600" b="1"/>
            </a:lvl1pPr>
          </a:lstStyle>
          <a:p>
            <a:r>
              <a:rPr lang="en-GB"/>
              <a:t>Title</a:t>
            </a:r>
            <a:endParaRPr lang="en-US"/>
          </a:p>
        </p:txBody>
      </p:sp>
      <p:sp>
        <p:nvSpPr>
          <p:cNvPr id="17" name="TextBox 16">
            <a:extLst>
              <a:ext uri="{FF2B5EF4-FFF2-40B4-BE49-F238E27FC236}">
                <a16:creationId xmlns:a16="http://schemas.microsoft.com/office/drawing/2014/main" id="{012EE252-8AAE-A549-AFDC-BC55026867C7}"/>
              </a:ext>
            </a:extLst>
          </p:cNvPr>
          <p:cNvSpPr txBox="1"/>
          <p:nvPr/>
        </p:nvSpPr>
        <p:spPr>
          <a:xfrm rot="16200000">
            <a:off x="8433599" y="3099598"/>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Activity-Demo</a:t>
            </a:r>
          </a:p>
        </p:txBody>
      </p:sp>
      <p:sp>
        <p:nvSpPr>
          <p:cNvPr id="21" name="Oval 20">
            <a:extLst>
              <a:ext uri="{FF2B5EF4-FFF2-40B4-BE49-F238E27FC236}">
                <a16:creationId xmlns:a16="http://schemas.microsoft.com/office/drawing/2014/main" id="{14D3309E-60DD-4045-80F8-3895C7659C3A}"/>
              </a:ext>
            </a:extLst>
          </p:cNvPr>
          <p:cNvSpPr/>
          <p:nvPr/>
        </p:nvSpPr>
        <p:spPr>
          <a:xfrm>
            <a:off x="10620000" y="216000"/>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4DDD8D09-813D-024F-AB56-8BD0BBC168F8}"/>
              </a:ext>
            </a:extLst>
          </p:cNvPr>
          <p:cNvSpPr txBox="1"/>
          <p:nvPr/>
        </p:nvSpPr>
        <p:spPr>
          <a:xfrm>
            <a:off x="10609838" y="504000"/>
            <a:ext cx="1350000" cy="720000"/>
          </a:xfrm>
          <a:prstGeom prst="rect">
            <a:avLst/>
          </a:prstGeom>
          <a:noFill/>
        </p:spPr>
        <p:txBody>
          <a:bodyPr wrap="square" lIns="0" tIns="0" rIns="0" bIns="0" rtlCol="0" anchor="ctr" anchorCtr="0">
            <a:noAutofit/>
          </a:bodyPr>
          <a:lstStyle/>
          <a:p>
            <a:pPr algn="ctr"/>
            <a:r>
              <a:rPr lang="en-US" sz="1400" b="1">
                <a:solidFill>
                  <a:schemeClr val="accent2"/>
                </a:solidFill>
                <a:latin typeface="Arial" panose="020B0604020202020204" pitchFamily="34" charset="0"/>
                <a:cs typeface="Arial" panose="020B0604020202020204" pitchFamily="34" charset="0"/>
              </a:rPr>
              <a:t>Key point </a:t>
            </a:r>
          </a:p>
          <a:p>
            <a:pPr algn="ctr"/>
            <a:r>
              <a:rPr lang="en-US" sz="1400" b="1">
                <a:solidFill>
                  <a:schemeClr val="accent2"/>
                </a:solidFill>
                <a:latin typeface="Arial" panose="020B0604020202020204" pitchFamily="34" charset="0"/>
                <a:cs typeface="Arial" panose="020B0604020202020204" pitchFamily="34" charset="0"/>
              </a:rPr>
              <a:t>of useful information</a:t>
            </a:r>
          </a:p>
        </p:txBody>
      </p:sp>
    </p:spTree>
    <p:extLst>
      <p:ext uri="{BB962C8B-B14F-4D97-AF65-F5344CB8AC3E}">
        <p14:creationId xmlns:p14="http://schemas.microsoft.com/office/powerpoint/2010/main" val="1125332371"/>
      </p:ext>
    </p:extLst>
  </p:cSld>
  <p:clrMapOvr>
    <a:masterClrMapping/>
  </p:clrMapOvr>
  <p:hf sldNum="0" hdr="0" ftr="0" dt="0"/>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Exit ticket">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1CF8D11-A98B-FB43-A02A-0E01508CFEFA}"/>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9B7E32-F1A6-034E-A449-0418D7DA131D}"/>
              </a:ext>
            </a:extLst>
          </p:cNvPr>
          <p:cNvSpPr>
            <a:spLocks noGrp="1"/>
          </p:cNvSpPr>
          <p:nvPr>
            <p:ph type="title" hasCustomPrompt="1"/>
          </p:nvPr>
        </p:nvSpPr>
        <p:spPr>
          <a:xfrm>
            <a:off x="540000" y="-3570"/>
            <a:ext cx="10620000" cy="720000"/>
          </a:xfrm>
        </p:spPr>
        <p:txBody>
          <a:bodyPr lIns="0" tIns="0" rIns="0" bIns="0" anchor="b" anchorCtr="0">
            <a:normAutofit/>
          </a:bodyPr>
          <a:lstStyle>
            <a:lvl1pPr>
              <a:defRPr sz="2600" b="1"/>
            </a:lvl1pPr>
          </a:lstStyle>
          <a:p>
            <a:r>
              <a:rPr lang="en-GB"/>
              <a:t>Title</a:t>
            </a:r>
            <a:endParaRPr lang="en-US"/>
          </a:p>
        </p:txBody>
      </p:sp>
      <p:sp>
        <p:nvSpPr>
          <p:cNvPr id="19" name="TextBox 18">
            <a:extLst>
              <a:ext uri="{FF2B5EF4-FFF2-40B4-BE49-F238E27FC236}">
                <a16:creationId xmlns:a16="http://schemas.microsoft.com/office/drawing/2014/main" id="{527B9016-1EB5-F141-8466-77AF25D7B637}"/>
              </a:ext>
            </a:extLst>
          </p:cNvPr>
          <p:cNvSpPr txBox="1"/>
          <p:nvPr/>
        </p:nvSpPr>
        <p:spPr>
          <a:xfrm rot="16200000">
            <a:off x="8433598" y="3099604"/>
            <a:ext cx="6858003"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Exit ticket</a:t>
            </a:r>
          </a:p>
        </p:txBody>
      </p:sp>
    </p:spTree>
    <p:extLst>
      <p:ext uri="{BB962C8B-B14F-4D97-AF65-F5344CB8AC3E}">
        <p14:creationId xmlns:p14="http://schemas.microsoft.com/office/powerpoint/2010/main" val="2472865368"/>
      </p:ext>
    </p:extLst>
  </p:cSld>
  <p:clrMapOvr>
    <a:masterClrMapping/>
  </p:clrMapOvr>
  <p:hf sldNum="0" hdr="0" ftr="0" dt="0"/>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Do Now">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D209F4D3-268D-A348-9CCE-B00080DD209D}"/>
              </a:ext>
            </a:extLst>
          </p:cNvPr>
          <p:cNvSpPr/>
          <p:nvPr/>
        </p:nvSpPr>
        <p:spPr>
          <a:xfrm>
            <a:off x="0" y="0"/>
            <a:ext cx="12192000" cy="6858000"/>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8FA7EA8-D77D-DF48-BF87-55505558A5B4}"/>
              </a:ext>
            </a:extLst>
          </p:cNvPr>
          <p:cNvSpPr>
            <a:spLocks noGrp="1"/>
          </p:cNvSpPr>
          <p:nvPr>
            <p:ph type="title" hasCustomPrompt="1"/>
          </p:nvPr>
        </p:nvSpPr>
        <p:spPr>
          <a:xfrm>
            <a:off x="540000" y="-2"/>
            <a:ext cx="10620000" cy="720000"/>
          </a:xfrm>
        </p:spPr>
        <p:txBody>
          <a:bodyPr lIns="0" tIns="0" rIns="0" bIns="0" anchor="b" anchorCtr="0">
            <a:normAutofit/>
          </a:bodyPr>
          <a:lstStyle>
            <a:lvl1pPr>
              <a:defRPr sz="2600" b="1"/>
            </a:lvl1pPr>
          </a:lstStyle>
          <a:p>
            <a:r>
              <a:rPr lang="en-GB"/>
              <a:t>Title</a:t>
            </a:r>
            <a:endParaRPr lang="en-US"/>
          </a:p>
        </p:txBody>
      </p:sp>
      <p:sp>
        <p:nvSpPr>
          <p:cNvPr id="10" name="TextBox 9">
            <a:extLst>
              <a:ext uri="{FF2B5EF4-FFF2-40B4-BE49-F238E27FC236}">
                <a16:creationId xmlns:a16="http://schemas.microsoft.com/office/drawing/2014/main" id="{40F039E2-8C92-C14C-82CE-0794D9BF40A9}"/>
              </a:ext>
            </a:extLst>
          </p:cNvPr>
          <p:cNvSpPr txBox="1"/>
          <p:nvPr/>
        </p:nvSpPr>
        <p:spPr>
          <a:xfrm rot="16200000">
            <a:off x="8433599" y="3099599"/>
            <a:ext cx="6858002" cy="658800"/>
          </a:xfrm>
          <a:prstGeom prst="rect">
            <a:avLst/>
          </a:prstGeom>
          <a:solidFill>
            <a:schemeClr val="accent2"/>
          </a:solidFill>
        </p:spPr>
        <p:txBody>
          <a:bodyPr wrap="square" lIns="0" tIns="0" rIns="0" bIns="0" rtlCol="0" anchor="ctr">
            <a:noAutofit/>
          </a:bodyPr>
          <a:lstStyle/>
          <a:p>
            <a:pPr algn="ctr"/>
            <a:r>
              <a:rPr lang="en-US" sz="2600" b="1">
                <a:solidFill>
                  <a:schemeClr val="bg1"/>
                </a:solidFill>
                <a:latin typeface="Georgia" panose="02040502050405020303" pitchFamily="18" charset="0"/>
                <a:cs typeface="Arial" panose="020B0604020202020204" pitchFamily="34" charset="0"/>
              </a:rPr>
              <a:t>Do Now</a:t>
            </a:r>
          </a:p>
        </p:txBody>
      </p:sp>
      <p:sp>
        <p:nvSpPr>
          <p:cNvPr id="12" name="Oval 11">
            <a:extLst>
              <a:ext uri="{FF2B5EF4-FFF2-40B4-BE49-F238E27FC236}">
                <a16:creationId xmlns:a16="http://schemas.microsoft.com/office/drawing/2014/main" id="{58119CD6-A5DA-0745-B17E-EB19681E9387}"/>
              </a:ext>
            </a:extLst>
          </p:cNvPr>
          <p:cNvSpPr/>
          <p:nvPr/>
        </p:nvSpPr>
        <p:spPr>
          <a:xfrm>
            <a:off x="10368111" y="5419596"/>
            <a:ext cx="1350000" cy="1350000"/>
          </a:xfrm>
          <a:prstGeom prst="ellipse">
            <a:avLst/>
          </a:prstGeom>
          <a:solidFill>
            <a:schemeClr val="accent3"/>
          </a:solidFill>
          <a:ln>
            <a:noFill/>
          </a:ln>
          <a:effectLst>
            <a:glow rad="266700">
              <a:schemeClr val="accent1">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45748146"/>
      </p:ext>
    </p:extLst>
  </p:cSld>
  <p:clrMapOvr>
    <a:masterClrMapping/>
  </p:clrMapOvr>
  <p:hf sldNum="0" hdr="0" ftr="0" dt="0"/>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rgbClr val="FFC000"/>
        </a:solid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9BCE6E62-574E-D146-96C1-9BF43CCDE9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6E39261F-FA9B-3345-9A9B-45ECE9B0CB1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pPr marL="0" lvl="0" indent="0" algn="r" rtl="0">
              <a:spcBef>
                <a:spcPts val="0"/>
              </a:spcBef>
              <a:spcAft>
                <a:spcPts val="0"/>
              </a:spcAft>
              <a:buNone/>
            </a:pPr>
            <a:fld id="{00000000-1234-1234-1234-123412341234}" type="slidenum">
              <a:rPr lang="en-GB" smtClean="0"/>
              <a:t>‹#›</a:t>
            </a:fld>
            <a:endParaRPr lang="en-GB"/>
          </a:p>
        </p:txBody>
      </p:sp>
      <p:sp>
        <p:nvSpPr>
          <p:cNvPr id="2" name="Title Placeholder 1">
            <a:extLst>
              <a:ext uri="{FF2B5EF4-FFF2-40B4-BE49-F238E27FC236}">
                <a16:creationId xmlns:a16="http://schemas.microsoft.com/office/drawing/2014/main" id="{A1D60AB4-2C43-F54B-B1C4-00F9214CEDEB}"/>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1B651272-0A4B-B849-8A26-774FD4721A2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15" name="Rectangle 14">
            <a:extLst>
              <a:ext uri="{FF2B5EF4-FFF2-40B4-BE49-F238E27FC236}">
                <a16:creationId xmlns:a16="http://schemas.microsoft.com/office/drawing/2014/main" id="{9563CF77-062B-DA40-8B78-CAC794930094}"/>
              </a:ext>
            </a:extLst>
          </p:cNvPr>
          <p:cNvSpPr/>
          <p:nvPr/>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58929363"/>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7" r:id="rId6"/>
    <p:sldLayoutId id="2147483698" r:id="rId7"/>
    <p:sldLayoutId id="2147483699" r:id="rId8"/>
    <p:sldLayoutId id="2147483700" r:id="rId9"/>
    <p:sldLayoutId id="2147483701" r:id="rId10"/>
    <p:sldLayoutId id="2147483702" r:id="rId11"/>
    <p:sldLayoutId id="2147483703" r:id="rId12"/>
    <p:sldLayoutId id="2147483704" r:id="rId13"/>
    <p:sldLayoutId id="2147483705" r:id="rId14"/>
    <p:sldLayoutId id="2147483706" r:id="rId15"/>
    <p:sldLayoutId id="2147483707" r:id="rId16"/>
    <p:sldLayoutId id="2147483708" r:id="rId17"/>
    <p:sldLayoutId id="2147483709" r:id="rId18"/>
    <p:sldLayoutId id="2147483675" r:id="rId19"/>
  </p:sldLayoutIdLst>
  <p:hf sldNum="0" hdr="0" ftr="0" dt="0"/>
  <p:txStyles>
    <p:title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3.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15.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7.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8.xml"/><Relationship Id="rId1" Type="http://schemas.openxmlformats.org/officeDocument/2006/relationships/slideLayout" Target="../slideLayouts/slideLayout6.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1.xml"/><Relationship Id="rId1" Type="http://schemas.openxmlformats.org/officeDocument/2006/relationships/slideLayout" Target="../slideLayouts/slideLayout9.xml"/></Relationships>
</file>

<file path=ppt/slides/_rels/slide2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9.xml"/><Relationship Id="rId1" Type="http://schemas.openxmlformats.org/officeDocument/2006/relationships/slideLayout" Target="../slideLayouts/slideLayout6.xml"/><Relationship Id="rId5" Type="http://schemas.openxmlformats.org/officeDocument/2006/relationships/image" Target="../media/image17.png"/><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0.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2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1.xml"/><Relationship Id="rId1" Type="http://schemas.openxmlformats.org/officeDocument/2006/relationships/slideLayout" Target="../slideLayouts/slideLayout6.xml"/><Relationship Id="rId4" Type="http://schemas.openxmlformats.org/officeDocument/2006/relationships/image" Target="../media/image15.png"/></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2.xml"/><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8.xml"/></Relationships>
</file>

<file path=ppt/slides/_rels/slide25.xml.rels><?xml version="1.0" encoding="UTF-8" standalone="yes"?>
<Relationships xmlns="http://schemas.openxmlformats.org/package/2006/relationships"><Relationship Id="rId3" Type="http://schemas.openxmlformats.org/officeDocument/2006/relationships/hyperlink" Target="mailto:sciencemastery@arkonline.org?subject=Lesson%20Feedback" TargetMode="External"/><Relationship Id="rId2" Type="http://schemas.openxmlformats.org/officeDocument/2006/relationships/notesSlide" Target="../notesSlides/notesSlide24.xml"/><Relationship Id="rId1" Type="http://schemas.openxmlformats.org/officeDocument/2006/relationships/slideLayout" Target="../slideLayouts/slideLayout11.xml"/><Relationship Id="rId4" Type="http://schemas.openxmlformats.org/officeDocument/2006/relationships/hyperlink" Target="mailto:sciencemastery@arkonline.org"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image" Target="../media/image4.tiff"/><Relationship Id="rId4" Type="http://schemas.openxmlformats.org/officeDocument/2006/relationships/image" Target="../media/image6.jpe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3C824E-4C7F-DB42-8DBE-A9A845EEBF60}"/>
              </a:ext>
            </a:extLst>
          </p:cNvPr>
          <p:cNvSpPr>
            <a:spLocks noGrp="1"/>
          </p:cNvSpPr>
          <p:nvPr>
            <p:ph type="title"/>
          </p:nvPr>
        </p:nvSpPr>
        <p:spPr/>
        <p:txBody>
          <a:bodyPr/>
          <a:lstStyle/>
          <a:p>
            <a:r>
              <a:rPr lang="en-US">
                <a:latin typeface="Century Gothic"/>
                <a:cs typeface="Arial"/>
              </a:rPr>
              <a:t>Making this resource work for you</a:t>
            </a:r>
          </a:p>
        </p:txBody>
      </p:sp>
      <p:sp>
        <p:nvSpPr>
          <p:cNvPr id="3" name="TextBox 2">
            <a:extLst>
              <a:ext uri="{FF2B5EF4-FFF2-40B4-BE49-F238E27FC236}">
                <a16:creationId xmlns:a16="http://schemas.microsoft.com/office/drawing/2014/main" id="{C0AE1C53-0082-C14D-B9A9-53C8A65F457E}"/>
              </a:ext>
            </a:extLst>
          </p:cNvPr>
          <p:cNvSpPr txBox="1"/>
          <p:nvPr/>
        </p:nvSpPr>
        <p:spPr>
          <a:xfrm>
            <a:off x="221613" y="917912"/>
            <a:ext cx="10869561" cy="5509200"/>
          </a:xfrm>
          <a:prstGeom prst="rect">
            <a:avLst/>
          </a:prstGeom>
          <a:noFill/>
        </p:spPr>
        <p:txBody>
          <a:bodyPr wrap="square" rtlCol="0">
            <a:spAutoFit/>
          </a:bodyPr>
          <a:lstStyle/>
          <a:p>
            <a:pPr marL="342900" indent="-342900">
              <a:buFont typeface="Arial" panose="020B0604020202020204" pitchFamily="34" charset="0"/>
              <a:buChar char="•"/>
            </a:pPr>
            <a:r>
              <a:rPr lang="en-US" sz="1600">
                <a:latin typeface="Century Gothic" panose="020B0502020202020204" pitchFamily="34" charset="0"/>
              </a:rPr>
              <a:t>Prior to teaching this lesson, please refer to the ‘Unit Overview and Planning Document’.</a:t>
            </a:r>
          </a:p>
          <a:p>
            <a:pPr marL="342900" indent="-342900">
              <a:buFont typeface="Arial" panose="020B0604020202020204" pitchFamily="34" charset="0"/>
              <a:buChar char="•"/>
            </a:pPr>
            <a:r>
              <a:rPr lang="en-US" sz="1600">
                <a:latin typeface="Century Gothic" panose="020B0502020202020204" pitchFamily="34" charset="0"/>
              </a:rPr>
              <a:t>Further guidance on planning Science Mastery lessons can be found in the detailed planning guidance document.</a:t>
            </a:r>
          </a:p>
          <a:p>
            <a:pPr marL="342900" indent="-342900">
              <a:buFont typeface="Arial" panose="020B0604020202020204" pitchFamily="34" charset="0"/>
              <a:buChar char="•"/>
            </a:pPr>
            <a:r>
              <a:rPr lang="en-US" sz="1600">
                <a:latin typeface="Century Gothic" panose="020B0502020202020204" pitchFamily="34" charset="0"/>
              </a:rPr>
              <a:t>Refer to the ‘</a:t>
            </a:r>
            <a:r>
              <a:rPr lang="en-US" sz="1600" b="1">
                <a:latin typeface="Century Gothic" panose="020B0502020202020204" pitchFamily="34" charset="0"/>
              </a:rPr>
              <a:t>notes</a:t>
            </a:r>
            <a:r>
              <a:rPr lang="en-US" sz="1600">
                <a:latin typeface="Century Gothic" panose="020B0502020202020204" pitchFamily="34" charset="0"/>
              </a:rPr>
              <a:t>’ section on each slide for useful information, including suggested expositions, pedagogical content knowledge, suggested questions, answers and more. Consider using presenter mode so you can see this guidance throughout the lesson.</a:t>
            </a:r>
          </a:p>
          <a:p>
            <a:pPr marL="342900" indent="-342900">
              <a:buFont typeface="Arial" panose="020B0604020202020204" pitchFamily="34" charset="0"/>
              <a:buChar char="•"/>
            </a:pPr>
            <a:r>
              <a:rPr lang="en-US" sz="1600">
                <a:latin typeface="Century Gothic" panose="020B0502020202020204" pitchFamily="34" charset="0"/>
              </a:rPr>
              <a:t>The introduction slides can be adapted to suit your teaching style and the needs of your class.</a:t>
            </a:r>
          </a:p>
          <a:p>
            <a:pPr marL="342900" indent="-342900">
              <a:buFont typeface="Arial" panose="020B0604020202020204" pitchFamily="34" charset="0"/>
              <a:buChar char="•"/>
            </a:pPr>
            <a:r>
              <a:rPr lang="en-US" sz="1600">
                <a:latin typeface="Century Gothic" panose="020B0502020202020204" pitchFamily="34" charset="0"/>
              </a:rPr>
              <a:t>Before the lesson, </a:t>
            </a:r>
            <a:r>
              <a:rPr lang="en-US" sz="1600" b="1">
                <a:latin typeface="Century Gothic" panose="020B0502020202020204" pitchFamily="34" charset="0"/>
              </a:rPr>
              <a:t>adapt the fix-it slide </a:t>
            </a:r>
            <a:r>
              <a:rPr lang="en-US" sz="1600">
                <a:latin typeface="Century Gothic" panose="020B0502020202020204" pitchFamily="34" charset="0"/>
              </a:rPr>
              <a:t>to address any misconceptions identified in the previous lesson’s exit ticket.</a:t>
            </a:r>
          </a:p>
          <a:p>
            <a:pPr marL="342900" indent="-342900">
              <a:buFont typeface="Arial" panose="020B0604020202020204" pitchFamily="34" charset="0"/>
              <a:buChar char="•"/>
            </a:pPr>
            <a:r>
              <a:rPr lang="en-US" sz="1600">
                <a:latin typeface="Century Gothic" panose="020B0502020202020204" pitchFamily="34" charset="0"/>
              </a:rPr>
              <a:t>Choose from the suggested </a:t>
            </a:r>
            <a:r>
              <a:rPr lang="en-US" sz="1600" b="1">
                <a:latin typeface="Century Gothic" panose="020B0502020202020204" pitchFamily="34" charset="0"/>
              </a:rPr>
              <a:t>activities</a:t>
            </a:r>
            <a:r>
              <a:rPr lang="en-US" sz="1600">
                <a:latin typeface="Century Gothic" panose="020B0502020202020204" pitchFamily="34" charset="0"/>
              </a:rPr>
              <a:t> to suit your class. The intention is not that you complete all of these, but that you select those which ones are most appropriate for your students. It may be appropriate to further adapt activities for your students.</a:t>
            </a:r>
          </a:p>
          <a:p>
            <a:pPr marL="342900" indent="-342900">
              <a:buFont typeface="Arial" panose="020B0604020202020204" pitchFamily="34" charset="0"/>
              <a:buChar char="•"/>
            </a:pPr>
            <a:r>
              <a:rPr lang="en-US" sz="1600">
                <a:latin typeface="Century Gothic" panose="020B0502020202020204" pitchFamily="34" charset="0"/>
              </a:rPr>
              <a:t>These lessons are designed to occupy approximately 1 hour. To adapt for a </a:t>
            </a:r>
            <a:r>
              <a:rPr lang="en-US" sz="1600" b="1">
                <a:latin typeface="Century Gothic" panose="020B0502020202020204" pitchFamily="34" charset="0"/>
              </a:rPr>
              <a:t>shorter or longer lesson duration</a:t>
            </a:r>
            <a:r>
              <a:rPr lang="en-US" sz="1600">
                <a:latin typeface="Century Gothic" panose="020B0502020202020204" pitchFamily="34" charset="0"/>
              </a:rPr>
              <a:t> we advise you to adapt the </a:t>
            </a:r>
            <a:r>
              <a:rPr lang="en-US" sz="1600" b="1">
                <a:latin typeface="Century Gothic" panose="020B0502020202020204" pitchFamily="34" charset="0"/>
              </a:rPr>
              <a:t>activity</a:t>
            </a:r>
            <a:r>
              <a:rPr lang="en-US" sz="1600">
                <a:latin typeface="Century Gothic" panose="020B0502020202020204" pitchFamily="34" charset="0"/>
              </a:rPr>
              <a:t> section accordingly.</a:t>
            </a:r>
          </a:p>
          <a:p>
            <a:pPr marL="342900" indent="-342900">
              <a:buFont typeface="Arial" panose="020B0604020202020204" pitchFamily="34" charset="0"/>
              <a:buChar char="•"/>
            </a:pPr>
            <a:endParaRPr lang="en-US" sz="1600">
              <a:latin typeface="Century Gothic" panose="020B0502020202020204" pitchFamily="34" charset="0"/>
            </a:endParaRPr>
          </a:p>
          <a:p>
            <a:r>
              <a:rPr lang="en-US" sz="1600">
                <a:latin typeface="Century Gothic" panose="020B0502020202020204" pitchFamily="34" charset="0"/>
              </a:rPr>
              <a:t>Please consider using the final slide to send feedback about this lesson or examples of PowerPoints that you have adapted to our design team. Your feedback is used to improve Science Mastery for all of our teachers and students. We appreciate all suggestions and comments.</a:t>
            </a:r>
          </a:p>
          <a:p>
            <a:endParaRPr lang="en-US" sz="1600">
              <a:latin typeface="Century Gothic" panose="020B0502020202020204" pitchFamily="34" charset="0"/>
            </a:endParaRPr>
          </a:p>
          <a:p>
            <a:r>
              <a:rPr lang="en-US" sz="1600">
                <a:latin typeface="Century Gothic" panose="020B0502020202020204" pitchFamily="34" charset="0"/>
              </a:rPr>
              <a:t>Thank you for reading! </a:t>
            </a:r>
          </a:p>
          <a:p>
            <a:endParaRPr lang="en-US" sz="1600" b="1">
              <a:latin typeface="Century Gothic" panose="020B0502020202020204" pitchFamily="34" charset="0"/>
            </a:endParaRPr>
          </a:p>
          <a:p>
            <a:r>
              <a:rPr lang="en-US" sz="1600" b="1">
                <a:latin typeface="Century Gothic" panose="020B0502020202020204" pitchFamily="34" charset="0"/>
              </a:rPr>
              <a:t>The Science Mastery Team</a:t>
            </a:r>
          </a:p>
        </p:txBody>
      </p:sp>
      <p:pic>
        <p:nvPicPr>
          <p:cNvPr id="5" name="Picture 4" descr="A picture containing background pattern&#10;&#10;Description automatically generated">
            <a:extLst>
              <a:ext uri="{FF2B5EF4-FFF2-40B4-BE49-F238E27FC236}">
                <a16:creationId xmlns:a16="http://schemas.microsoft.com/office/drawing/2014/main" id="{63C5622B-8FFA-794D-930A-B2C0F343F05A}"/>
              </a:ext>
            </a:extLst>
          </p:cNvPr>
          <p:cNvPicPr>
            <a:picLocks noChangeAspect="1"/>
          </p:cNvPicPr>
          <p:nvPr/>
        </p:nvPicPr>
        <p:blipFill>
          <a:blip r:embed="rId2"/>
          <a:stretch>
            <a:fillRect/>
          </a:stretch>
        </p:blipFill>
        <p:spPr>
          <a:xfrm>
            <a:off x="9114890" y="5940088"/>
            <a:ext cx="2045110" cy="503570"/>
          </a:xfrm>
          <a:prstGeom prst="rect">
            <a:avLst/>
          </a:prstGeom>
        </p:spPr>
      </p:pic>
    </p:spTree>
    <p:extLst>
      <p:ext uri="{BB962C8B-B14F-4D97-AF65-F5344CB8AC3E}">
        <p14:creationId xmlns:p14="http://schemas.microsoft.com/office/powerpoint/2010/main" val="14954686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494702" y="992900"/>
            <a:ext cx="9544648" cy="6647974"/>
          </a:xfrm>
          <a:prstGeom prst="rect">
            <a:avLst/>
          </a:prstGeom>
          <a:noFill/>
        </p:spPr>
        <p:txBody>
          <a:bodyPr wrap="square" lIns="0" tIns="0" rIns="0" bIns="0" rtlCol="0">
            <a:spAutoFit/>
          </a:bodyPr>
          <a:lstStyle/>
          <a:p>
            <a:r>
              <a:rPr lang="en-GB" sz="2400">
                <a:latin typeface="Century Gothic" panose="020B0502020202020204" pitchFamily="34" charset="0"/>
              </a:rPr>
              <a:t>Determine if the following statements are true or false:</a:t>
            </a:r>
          </a:p>
          <a:p>
            <a:endParaRPr lang="en-GB" sz="2400">
              <a:latin typeface="Century Gothic" panose="020B0502020202020204" pitchFamily="34" charset="0"/>
            </a:endParaRPr>
          </a:p>
          <a:p>
            <a:pPr marL="457200" indent="-457200">
              <a:lnSpc>
                <a:spcPct val="150000"/>
              </a:lnSpc>
              <a:buFont typeface="+mj-lt"/>
              <a:buAutoNum type="alphaLcPeriod"/>
            </a:pPr>
            <a:r>
              <a:rPr lang="en-GB" sz="2400">
                <a:latin typeface="Century Gothic" panose="020B0502020202020204" pitchFamily="34" charset="0"/>
              </a:rPr>
              <a:t>Biodiversity is the variety of different species in an ecosystem</a:t>
            </a:r>
          </a:p>
          <a:p>
            <a:pPr marL="457200" indent="-457200">
              <a:lnSpc>
                <a:spcPct val="150000"/>
              </a:lnSpc>
              <a:buFont typeface="+mj-lt"/>
              <a:buAutoNum type="alphaLcPeriod"/>
            </a:pPr>
            <a:r>
              <a:rPr lang="en-GB" sz="2400">
                <a:latin typeface="Century Gothic" panose="020B0502020202020204" pitchFamily="34" charset="0"/>
              </a:rPr>
              <a:t>Low biodiversity means that species are not dependent on only one food source</a:t>
            </a:r>
          </a:p>
          <a:p>
            <a:pPr marL="457200" indent="-457200">
              <a:lnSpc>
                <a:spcPct val="150000"/>
              </a:lnSpc>
              <a:buFont typeface="+mj-lt"/>
              <a:buAutoNum type="alphaLcPeriod"/>
            </a:pPr>
            <a:r>
              <a:rPr lang="en-GB" sz="2400">
                <a:latin typeface="Century Gothic" panose="020B0502020202020204" pitchFamily="34" charset="0"/>
              </a:rPr>
              <a:t>Sampling techniques can be used to measure the abundance of different species</a:t>
            </a:r>
          </a:p>
          <a:p>
            <a:pPr marL="457200" indent="-457200">
              <a:lnSpc>
                <a:spcPct val="150000"/>
              </a:lnSpc>
              <a:buFont typeface="+mj-lt"/>
              <a:buAutoNum type="alphaLcPeriod"/>
            </a:pPr>
            <a:r>
              <a:rPr lang="en-GB" sz="2400">
                <a:latin typeface="Century Gothic" panose="020B0502020202020204" pitchFamily="34" charset="0"/>
              </a:rPr>
              <a:t>Biodiversity only refers to species of plants</a:t>
            </a:r>
          </a:p>
          <a:p>
            <a:pPr marL="457200" indent="-457200">
              <a:lnSpc>
                <a:spcPct val="150000"/>
              </a:lnSpc>
              <a:buFont typeface="+mj-lt"/>
              <a:buAutoNum type="alphaLcPeriod"/>
            </a:pPr>
            <a:r>
              <a:rPr lang="en-GB" sz="2400">
                <a:latin typeface="Century Gothic" panose="020B0502020202020204" pitchFamily="34" charset="0"/>
              </a:rPr>
              <a:t>A transect is used to randomly sample the species diversity within a habitat</a:t>
            </a:r>
          </a:p>
          <a:p>
            <a:pPr>
              <a:lnSpc>
                <a:spcPct val="150000"/>
              </a:lnSpc>
            </a:pPr>
            <a:r>
              <a:rPr lang="en-GB" sz="2400">
                <a:latin typeface="Century Gothic" panose="020B0502020202020204" pitchFamily="34" charset="0"/>
              </a:rPr>
              <a:t> </a:t>
            </a:r>
          </a:p>
          <a:p>
            <a:pPr>
              <a:lnSpc>
                <a:spcPct val="150000"/>
              </a:lnSpc>
            </a:pPr>
            <a:endParaRPr lang="en-GB" sz="2400">
              <a:latin typeface="Century Gothic" panose="020B0502020202020204" pitchFamily="34" charset="0"/>
            </a:endParaRPr>
          </a:p>
          <a:p>
            <a:endParaRPr lang="en-GB" sz="2400">
              <a:latin typeface="Century Gothic" panose="020B0502020202020204" pitchFamily="34" charset="0"/>
            </a:endParaRPr>
          </a:p>
        </p:txBody>
      </p:sp>
      <p:sp>
        <p:nvSpPr>
          <p:cNvPr id="2" name="Rectangle 1"/>
          <p:cNvSpPr/>
          <p:nvPr/>
        </p:nvSpPr>
        <p:spPr>
          <a:xfrm>
            <a:off x="10039350" y="1837648"/>
            <a:ext cx="2536104" cy="369332"/>
          </a:xfrm>
          <a:prstGeom prst="rect">
            <a:avLst/>
          </a:prstGeom>
        </p:spPr>
        <p:txBody>
          <a:bodyPr wrap="square" lIns="0" tIns="0" rIns="0" bIns="0">
            <a:spAutoFit/>
          </a:bodyPr>
          <a:lstStyle/>
          <a:p>
            <a:r>
              <a:rPr lang="en-GB" sz="2400" b="1" dirty="0">
                <a:solidFill>
                  <a:schemeClr val="accent1"/>
                </a:solidFill>
                <a:latin typeface="Century Gothic" panose="020B0502020202020204" pitchFamily="34" charset="0"/>
              </a:rPr>
              <a:t>True</a:t>
            </a:r>
          </a:p>
        </p:txBody>
      </p:sp>
      <p:sp>
        <p:nvSpPr>
          <p:cNvPr id="3" name="Rectangle 2"/>
          <p:cNvSpPr>
            <a:spLocks noChangeArrowheads="1"/>
          </p:cNvSpPr>
          <p:nvPr/>
        </p:nvSpPr>
        <p:spPr bwMode="auto">
          <a:xfrm>
            <a:off x="2423804" y="5241756"/>
            <a:ext cx="184731" cy="36933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endParaRPr lang="en-GB">
              <a:latin typeface="Century Gothic" panose="020B0502020202020204" pitchFamily="34" charset="0"/>
            </a:endParaRPr>
          </a:p>
        </p:txBody>
      </p:sp>
      <p:sp>
        <p:nvSpPr>
          <p:cNvPr id="5" name="Title 4">
            <a:extLst>
              <a:ext uri="{FF2B5EF4-FFF2-40B4-BE49-F238E27FC236}">
                <a16:creationId xmlns:a16="http://schemas.microsoft.com/office/drawing/2014/main" id="{4F26896D-E9CE-FB41-8393-122F34082D61}"/>
              </a:ext>
            </a:extLst>
          </p:cNvPr>
          <p:cNvSpPr>
            <a:spLocks noGrp="1"/>
          </p:cNvSpPr>
          <p:nvPr>
            <p:ph type="title"/>
          </p:nvPr>
        </p:nvSpPr>
        <p:spPr/>
        <p:txBody>
          <a:bodyPr>
            <a:normAutofit/>
          </a:bodyPr>
          <a:lstStyle/>
          <a:p>
            <a:r>
              <a:rPr lang="en-GB">
                <a:latin typeface="Century Gothic" panose="020B0502020202020204" pitchFamily="34" charset="0"/>
              </a:rPr>
              <a:t>Quick Quiz</a:t>
            </a:r>
          </a:p>
        </p:txBody>
      </p:sp>
      <p:sp>
        <p:nvSpPr>
          <p:cNvPr id="13" name="Rectangle 12">
            <a:extLst>
              <a:ext uri="{FF2B5EF4-FFF2-40B4-BE49-F238E27FC236}">
                <a16:creationId xmlns:a16="http://schemas.microsoft.com/office/drawing/2014/main" id="{0196E246-2FDF-2143-B68F-4B36EBB9766B}"/>
              </a:ext>
            </a:extLst>
          </p:cNvPr>
          <p:cNvSpPr/>
          <p:nvPr/>
        </p:nvSpPr>
        <p:spPr>
          <a:xfrm>
            <a:off x="4226983" y="2910352"/>
            <a:ext cx="2536104" cy="369332"/>
          </a:xfrm>
          <a:prstGeom prst="rect">
            <a:avLst/>
          </a:prstGeom>
        </p:spPr>
        <p:txBody>
          <a:bodyPr wrap="square" lIns="0" tIns="0" rIns="0" bIns="0">
            <a:spAutoFit/>
          </a:bodyPr>
          <a:lstStyle/>
          <a:p>
            <a:r>
              <a:rPr lang="en-GB" sz="2400" b="1" dirty="0">
                <a:solidFill>
                  <a:schemeClr val="accent1"/>
                </a:solidFill>
                <a:latin typeface="Century Gothic" panose="020B0502020202020204" pitchFamily="34" charset="0"/>
              </a:rPr>
              <a:t>False</a:t>
            </a:r>
          </a:p>
        </p:txBody>
      </p:sp>
      <p:sp>
        <p:nvSpPr>
          <p:cNvPr id="19" name="Rectangle 18">
            <a:extLst>
              <a:ext uri="{FF2B5EF4-FFF2-40B4-BE49-F238E27FC236}">
                <a16:creationId xmlns:a16="http://schemas.microsoft.com/office/drawing/2014/main" id="{4E229E7E-6053-ED46-A833-52E95B5E4663}"/>
              </a:ext>
            </a:extLst>
          </p:cNvPr>
          <p:cNvSpPr/>
          <p:nvPr/>
        </p:nvSpPr>
        <p:spPr>
          <a:xfrm>
            <a:off x="5754750" y="4048364"/>
            <a:ext cx="2536104" cy="369332"/>
          </a:xfrm>
          <a:prstGeom prst="rect">
            <a:avLst/>
          </a:prstGeom>
        </p:spPr>
        <p:txBody>
          <a:bodyPr wrap="square" lIns="0" tIns="0" rIns="0" bIns="0">
            <a:spAutoFit/>
          </a:bodyPr>
          <a:lstStyle/>
          <a:p>
            <a:r>
              <a:rPr lang="en-GB" sz="2400" b="1">
                <a:solidFill>
                  <a:schemeClr val="accent1"/>
                </a:solidFill>
                <a:latin typeface="Century Gothic" panose="020B0502020202020204" pitchFamily="34" charset="0"/>
              </a:rPr>
              <a:t>True</a:t>
            </a:r>
          </a:p>
        </p:txBody>
      </p:sp>
      <p:sp>
        <p:nvSpPr>
          <p:cNvPr id="20" name="Rectangle 19">
            <a:extLst>
              <a:ext uri="{FF2B5EF4-FFF2-40B4-BE49-F238E27FC236}">
                <a16:creationId xmlns:a16="http://schemas.microsoft.com/office/drawing/2014/main" id="{3474F40D-A0F4-6A48-AB85-0C4F419A07DF}"/>
              </a:ext>
            </a:extLst>
          </p:cNvPr>
          <p:cNvSpPr/>
          <p:nvPr/>
        </p:nvSpPr>
        <p:spPr>
          <a:xfrm>
            <a:off x="7251752" y="4629042"/>
            <a:ext cx="2536104" cy="369332"/>
          </a:xfrm>
          <a:prstGeom prst="rect">
            <a:avLst/>
          </a:prstGeom>
        </p:spPr>
        <p:txBody>
          <a:bodyPr wrap="square" lIns="0" tIns="0" rIns="0" bIns="0">
            <a:spAutoFit/>
          </a:bodyPr>
          <a:lstStyle/>
          <a:p>
            <a:r>
              <a:rPr lang="en-GB" sz="2400" b="1">
                <a:solidFill>
                  <a:schemeClr val="accent1"/>
                </a:solidFill>
                <a:latin typeface="Century Gothic" panose="020B0502020202020204" pitchFamily="34" charset="0"/>
              </a:rPr>
              <a:t>False</a:t>
            </a:r>
          </a:p>
        </p:txBody>
      </p:sp>
      <p:sp>
        <p:nvSpPr>
          <p:cNvPr id="21" name="Rectangle 20">
            <a:extLst>
              <a:ext uri="{FF2B5EF4-FFF2-40B4-BE49-F238E27FC236}">
                <a16:creationId xmlns:a16="http://schemas.microsoft.com/office/drawing/2014/main" id="{C82FB925-1191-5842-B5C9-8D4365040451}"/>
              </a:ext>
            </a:extLst>
          </p:cNvPr>
          <p:cNvSpPr/>
          <p:nvPr/>
        </p:nvSpPr>
        <p:spPr>
          <a:xfrm>
            <a:off x="3532146" y="5711211"/>
            <a:ext cx="2536104" cy="369332"/>
          </a:xfrm>
          <a:prstGeom prst="rect">
            <a:avLst/>
          </a:prstGeom>
        </p:spPr>
        <p:txBody>
          <a:bodyPr wrap="square" lIns="0" tIns="0" rIns="0" bIns="0">
            <a:spAutoFit/>
          </a:bodyPr>
          <a:lstStyle/>
          <a:p>
            <a:r>
              <a:rPr lang="en-GB" sz="2400" b="1">
                <a:solidFill>
                  <a:schemeClr val="accent1"/>
                </a:solidFill>
                <a:latin typeface="Century Gothic" panose="020B0502020202020204" pitchFamily="34" charset="0"/>
              </a:rPr>
              <a:t>False</a:t>
            </a:r>
          </a:p>
        </p:txBody>
      </p:sp>
    </p:spTree>
    <p:extLst>
      <p:ext uri="{BB962C8B-B14F-4D97-AF65-F5344CB8AC3E}">
        <p14:creationId xmlns:p14="http://schemas.microsoft.com/office/powerpoint/2010/main" val="5322819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13" grpId="0"/>
      <p:bldP spid="19" grpId="0"/>
      <p:bldP spid="20" grpId="0"/>
      <p:bldP spid="21"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F2584B-B86C-284B-E4BF-D10A5CF985EE}"/>
              </a:ext>
            </a:extLst>
          </p:cNvPr>
          <p:cNvSpPr>
            <a:spLocks noGrp="1"/>
          </p:cNvSpPr>
          <p:nvPr>
            <p:ph type="title"/>
          </p:nvPr>
        </p:nvSpPr>
        <p:spPr/>
        <p:txBody>
          <a:bodyPr/>
          <a:lstStyle/>
          <a:p>
            <a:r>
              <a:rPr lang="en-GB" dirty="0">
                <a:latin typeface="Century Gothic" panose="020B0502020202020204" pitchFamily="34" charset="0"/>
              </a:rPr>
              <a:t>Is this correct?</a:t>
            </a:r>
          </a:p>
        </p:txBody>
      </p:sp>
      <p:pic>
        <p:nvPicPr>
          <p:cNvPr id="3" name="Picture 2" descr="Icon&#10;&#10;Description automatically generated">
            <a:extLst>
              <a:ext uri="{FF2B5EF4-FFF2-40B4-BE49-F238E27FC236}">
                <a16:creationId xmlns:a16="http://schemas.microsoft.com/office/drawing/2014/main" id="{85E9BA6E-6600-C051-3E35-3F5A8A7D88C1}"/>
              </a:ext>
            </a:extLst>
          </p:cNvPr>
          <p:cNvPicPr>
            <a:picLocks noChangeAspect="1"/>
          </p:cNvPicPr>
          <p:nvPr/>
        </p:nvPicPr>
        <p:blipFill>
          <a:blip r:embed="rId3">
            <a:clrChange>
              <a:clrFrom>
                <a:srgbClr val="FFFFFF"/>
              </a:clrFrom>
              <a:clrTo>
                <a:srgbClr val="FFFFFF">
                  <a:alpha val="0"/>
                </a:srgbClr>
              </a:clrTo>
            </a:clrChange>
          </a:blip>
          <a:stretch>
            <a:fillRect/>
          </a:stretch>
        </p:blipFill>
        <p:spPr>
          <a:xfrm rot="5400000">
            <a:off x="-345229" y="-921585"/>
            <a:ext cx="12882456" cy="9145559"/>
          </a:xfrm>
          <a:prstGeom prst="rect">
            <a:avLst/>
          </a:prstGeom>
        </p:spPr>
      </p:pic>
      <p:sp>
        <p:nvSpPr>
          <p:cNvPr id="4" name="TextBox 3">
            <a:extLst>
              <a:ext uri="{FF2B5EF4-FFF2-40B4-BE49-F238E27FC236}">
                <a16:creationId xmlns:a16="http://schemas.microsoft.com/office/drawing/2014/main" id="{F229F140-3D57-0414-FB61-160135780D77}"/>
              </a:ext>
            </a:extLst>
          </p:cNvPr>
          <p:cNvSpPr txBox="1"/>
          <p:nvPr/>
        </p:nvSpPr>
        <p:spPr>
          <a:xfrm>
            <a:off x="3630220" y="2306442"/>
            <a:ext cx="4931558" cy="1815882"/>
          </a:xfrm>
          <a:prstGeom prst="rect">
            <a:avLst/>
          </a:prstGeom>
          <a:noFill/>
          <a:ln>
            <a:noFill/>
          </a:ln>
        </p:spPr>
        <p:txBody>
          <a:bodyPr wrap="square" rtlCol="0">
            <a:spAutoFit/>
          </a:bodyPr>
          <a:lstStyle/>
          <a:p>
            <a:r>
              <a:rPr lang="en-US" sz="2800" dirty="0">
                <a:latin typeface="Century Gothic" panose="020B0502020202020204" pitchFamily="34" charset="0"/>
              </a:rPr>
              <a:t>Humans don’t need to worry about biodiversity because it does not affect us directly</a:t>
            </a:r>
          </a:p>
        </p:txBody>
      </p:sp>
    </p:spTree>
    <p:extLst>
      <p:ext uri="{BB962C8B-B14F-4D97-AF65-F5344CB8AC3E}">
        <p14:creationId xmlns:p14="http://schemas.microsoft.com/office/powerpoint/2010/main" val="423726938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F57E99-6073-1C46-A517-F0791F19C755}"/>
              </a:ext>
            </a:extLst>
          </p:cNvPr>
          <p:cNvSpPr>
            <a:spLocks noGrp="1"/>
          </p:cNvSpPr>
          <p:nvPr>
            <p:ph type="title"/>
          </p:nvPr>
        </p:nvSpPr>
        <p:spPr/>
        <p:txBody>
          <a:bodyPr>
            <a:normAutofit/>
          </a:bodyPr>
          <a:lstStyle/>
          <a:p>
            <a:r>
              <a:rPr lang="en-GB" sz="2800" dirty="0">
                <a:latin typeface="Century Gothic" panose="020B0502020202020204" pitchFamily="34" charset="0"/>
              </a:rPr>
              <a:t>Drill</a:t>
            </a:r>
            <a:endParaRPr lang="en-US" sz="2800" dirty="0">
              <a:latin typeface="Century Gothic" panose="020B0502020202020204" pitchFamily="34" charset="0"/>
            </a:endParaRPr>
          </a:p>
        </p:txBody>
      </p:sp>
      <p:sp>
        <p:nvSpPr>
          <p:cNvPr id="6" name="TextBox 5">
            <a:extLst>
              <a:ext uri="{FF2B5EF4-FFF2-40B4-BE49-F238E27FC236}">
                <a16:creationId xmlns:a16="http://schemas.microsoft.com/office/drawing/2014/main" id="{03D33695-F3E3-458D-8D7E-F377F44F408A}"/>
              </a:ext>
            </a:extLst>
          </p:cNvPr>
          <p:cNvSpPr txBox="1"/>
          <p:nvPr/>
        </p:nvSpPr>
        <p:spPr>
          <a:xfrm>
            <a:off x="319835" y="915710"/>
            <a:ext cx="11060329" cy="4154984"/>
          </a:xfrm>
          <a:prstGeom prst="rect">
            <a:avLst/>
          </a:prstGeom>
          <a:noFill/>
        </p:spPr>
        <p:txBody>
          <a:bodyPr wrap="square">
            <a:spAutoFit/>
          </a:bodyPr>
          <a:lstStyle/>
          <a:p>
            <a:pPr marL="457200" indent="-457200">
              <a:buAutoNum type="arabicPeriod"/>
            </a:pPr>
            <a:r>
              <a:rPr lang="en-GB" sz="2400" dirty="0">
                <a:latin typeface="Century Gothic" panose="020B0502020202020204" pitchFamily="34" charset="0"/>
              </a:rPr>
              <a:t>Define biodiversity</a:t>
            </a:r>
          </a:p>
          <a:p>
            <a:pPr marL="457200" indent="-457200">
              <a:buAutoNum type="arabicPeriod"/>
            </a:pPr>
            <a:r>
              <a:rPr lang="en-GB" sz="2400" dirty="0">
                <a:latin typeface="Century Gothic" panose="020B0502020202020204" pitchFamily="34" charset="0"/>
              </a:rPr>
              <a:t>Name the two sampling techniques used to measure biodiversity</a:t>
            </a:r>
          </a:p>
          <a:p>
            <a:pPr marL="457200" indent="-457200">
              <a:buAutoNum type="arabicPeriod"/>
            </a:pPr>
            <a:r>
              <a:rPr lang="en-GB" sz="2400" dirty="0">
                <a:latin typeface="Century Gothic" panose="020B0502020202020204" pitchFamily="34" charset="0"/>
              </a:rPr>
              <a:t>Name two pieces of equipment required for these sampling techniques</a:t>
            </a:r>
          </a:p>
          <a:p>
            <a:pPr marL="457200" indent="-457200">
              <a:buAutoNum type="arabicPeriod"/>
            </a:pPr>
            <a:r>
              <a:rPr lang="en-GB" sz="2400" dirty="0">
                <a:latin typeface="Century Gothic" panose="020B0502020202020204" pitchFamily="34" charset="0"/>
              </a:rPr>
              <a:t>Calculate the total area of a field if it is 20m long and 40m wide.</a:t>
            </a:r>
          </a:p>
          <a:p>
            <a:pPr marL="457200" indent="-457200">
              <a:buAutoNum type="arabicPeriod"/>
            </a:pPr>
            <a:r>
              <a:rPr lang="en-GB" sz="2400" dirty="0">
                <a:latin typeface="Century Gothic" panose="020B0502020202020204" pitchFamily="34" charset="0"/>
              </a:rPr>
              <a:t>Describe how you would expect the distribution of plants to change as you move further away from a large, shady tree.</a:t>
            </a:r>
          </a:p>
          <a:p>
            <a:pPr marL="457200" indent="-457200">
              <a:buAutoNum type="arabicPeriod"/>
            </a:pPr>
            <a:r>
              <a:rPr lang="en-GB" sz="2400" dirty="0">
                <a:latin typeface="Century Gothic" panose="020B0502020202020204" pitchFamily="34" charset="0"/>
              </a:rPr>
              <a:t>Explain your answer.</a:t>
            </a:r>
          </a:p>
          <a:p>
            <a:pPr marL="457200" indent="-457200">
              <a:buAutoNum type="arabicPeriod"/>
            </a:pPr>
            <a:r>
              <a:rPr lang="en-GB" sz="2400" dirty="0">
                <a:latin typeface="Century Gothic" panose="020B0502020202020204" pitchFamily="34" charset="0"/>
              </a:rPr>
              <a:t>Name one biotic factor</a:t>
            </a:r>
          </a:p>
          <a:p>
            <a:pPr marL="457200" indent="-457200">
              <a:buAutoNum type="arabicPeriod"/>
            </a:pPr>
            <a:r>
              <a:rPr lang="en-GB" sz="2400" dirty="0">
                <a:latin typeface="Century Gothic" panose="020B0502020202020204" pitchFamily="34" charset="0"/>
              </a:rPr>
              <a:t>Name one abiotic factor</a:t>
            </a:r>
          </a:p>
          <a:p>
            <a:pPr marL="457200" indent="-457200">
              <a:buAutoNum type="arabicPeriod"/>
            </a:pPr>
            <a:endParaRPr lang="en-GB" sz="2400" dirty="0">
              <a:latin typeface="Century Gothic" panose="020B0502020202020204" pitchFamily="34" charset="0"/>
            </a:endParaRPr>
          </a:p>
        </p:txBody>
      </p:sp>
    </p:spTree>
    <p:extLst>
      <p:ext uri="{BB962C8B-B14F-4D97-AF65-F5344CB8AC3E}">
        <p14:creationId xmlns:p14="http://schemas.microsoft.com/office/powerpoint/2010/main" val="33081127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03D33695-F3E3-458D-8D7E-F377F44F408A}"/>
              </a:ext>
            </a:extLst>
          </p:cNvPr>
          <p:cNvSpPr txBox="1"/>
          <p:nvPr/>
        </p:nvSpPr>
        <p:spPr>
          <a:xfrm>
            <a:off x="514898" y="1080204"/>
            <a:ext cx="11311342" cy="3785652"/>
          </a:xfrm>
          <a:prstGeom prst="rect">
            <a:avLst/>
          </a:prstGeom>
          <a:noFill/>
        </p:spPr>
        <p:txBody>
          <a:bodyPr wrap="square">
            <a:spAutoFit/>
          </a:bodyPr>
          <a:lstStyle/>
          <a:p>
            <a:pPr marL="457200" indent="-457200">
              <a:buAutoNum type="arabicPeriod"/>
            </a:pPr>
            <a:r>
              <a:rPr lang="en-GB" sz="2400" b="1" dirty="0">
                <a:solidFill>
                  <a:schemeClr val="accent1"/>
                </a:solidFill>
                <a:latin typeface="Century Gothic" panose="020B0502020202020204" pitchFamily="34" charset="0"/>
              </a:rPr>
              <a:t>Biodiversity is the variety of all the different species in an ecosystem</a:t>
            </a:r>
          </a:p>
          <a:p>
            <a:pPr marL="457200" indent="-457200">
              <a:buAutoNum type="arabicPeriod"/>
            </a:pPr>
            <a:r>
              <a:rPr lang="en-GB" sz="2400" b="1" dirty="0">
                <a:solidFill>
                  <a:schemeClr val="accent1"/>
                </a:solidFill>
                <a:latin typeface="Century Gothic" panose="020B0502020202020204" pitchFamily="34" charset="0"/>
              </a:rPr>
              <a:t>Random and systematic</a:t>
            </a:r>
          </a:p>
          <a:p>
            <a:pPr marL="457200" indent="-457200">
              <a:buAutoNum type="arabicPeriod"/>
            </a:pPr>
            <a:r>
              <a:rPr lang="en-GB" sz="2400" b="1" dirty="0">
                <a:solidFill>
                  <a:schemeClr val="accent1"/>
                </a:solidFill>
                <a:latin typeface="Century Gothic" panose="020B0502020202020204" pitchFamily="34" charset="0"/>
              </a:rPr>
              <a:t>Quadrat and tape measure</a:t>
            </a:r>
          </a:p>
          <a:p>
            <a:pPr marL="457200" indent="-457200">
              <a:buAutoNum type="arabicPeriod"/>
            </a:pPr>
            <a:r>
              <a:rPr lang="en-GB" sz="2400" b="1" dirty="0">
                <a:solidFill>
                  <a:schemeClr val="accent1"/>
                </a:solidFill>
                <a:latin typeface="Century Gothic" panose="020B0502020202020204" pitchFamily="34" charset="0"/>
              </a:rPr>
              <a:t>20 x 40 = 800m</a:t>
            </a:r>
            <a:r>
              <a:rPr lang="en-GB" sz="2400" b="1" baseline="30000" dirty="0">
                <a:solidFill>
                  <a:schemeClr val="accent1"/>
                </a:solidFill>
                <a:latin typeface="Century Gothic" panose="020B0502020202020204" pitchFamily="34" charset="0"/>
              </a:rPr>
              <a:t>2</a:t>
            </a:r>
          </a:p>
          <a:p>
            <a:pPr marL="457200" indent="-457200">
              <a:buAutoNum type="arabicPeriod"/>
            </a:pPr>
            <a:r>
              <a:rPr lang="en-GB" sz="2400" b="1" dirty="0">
                <a:solidFill>
                  <a:schemeClr val="accent1"/>
                </a:solidFill>
                <a:latin typeface="Century Gothic" panose="020B0502020202020204" pitchFamily="34" charset="0"/>
              </a:rPr>
              <a:t>The number of plants would increase</a:t>
            </a:r>
          </a:p>
          <a:p>
            <a:pPr marL="457200" indent="-457200">
              <a:buAutoNum type="arabicPeriod"/>
            </a:pPr>
            <a:r>
              <a:rPr lang="en-GB" sz="2400" b="1" dirty="0">
                <a:solidFill>
                  <a:schemeClr val="accent1"/>
                </a:solidFill>
                <a:latin typeface="Century Gothic" panose="020B0502020202020204" pitchFamily="34" charset="0"/>
              </a:rPr>
              <a:t>More sunlight means the plants can photosynthesis more and grow.</a:t>
            </a:r>
          </a:p>
          <a:p>
            <a:pPr marL="457200" indent="-457200">
              <a:buAutoNum type="arabicPeriod"/>
            </a:pPr>
            <a:r>
              <a:rPr lang="en-GB" sz="2400" b="1" dirty="0">
                <a:solidFill>
                  <a:schemeClr val="accent1"/>
                </a:solidFill>
                <a:latin typeface="Century Gothic" panose="020B0502020202020204" pitchFamily="34" charset="0"/>
              </a:rPr>
              <a:t>Predators, prey availability, disease</a:t>
            </a:r>
          </a:p>
          <a:p>
            <a:pPr marL="457200" indent="-457200">
              <a:buAutoNum type="arabicPeriod"/>
            </a:pPr>
            <a:r>
              <a:rPr lang="en-GB" sz="2400" b="1" dirty="0">
                <a:solidFill>
                  <a:schemeClr val="accent1"/>
                </a:solidFill>
                <a:latin typeface="Century Gothic" panose="020B0502020202020204" pitchFamily="34" charset="0"/>
              </a:rPr>
              <a:t>Sunlight, pH of soil, water, temperature, nutrient availability, moisture levels of the soil</a:t>
            </a:r>
          </a:p>
          <a:p>
            <a:pPr marL="457200" indent="-457200">
              <a:buAutoNum type="arabicPeriod"/>
            </a:pPr>
            <a:endParaRPr lang="en-GB" sz="2400" b="1" dirty="0">
              <a:solidFill>
                <a:schemeClr val="accent1"/>
              </a:solidFill>
              <a:latin typeface="Century Gothic" panose="020B0502020202020204" pitchFamily="34" charset="0"/>
            </a:endParaRPr>
          </a:p>
        </p:txBody>
      </p:sp>
      <p:sp>
        <p:nvSpPr>
          <p:cNvPr id="7" name="Title 1">
            <a:extLst>
              <a:ext uri="{FF2B5EF4-FFF2-40B4-BE49-F238E27FC236}">
                <a16:creationId xmlns:a16="http://schemas.microsoft.com/office/drawing/2014/main" id="{370027E6-E48D-4743-8E0A-32E69590BF72}"/>
              </a:ext>
            </a:extLst>
          </p:cNvPr>
          <p:cNvSpPr>
            <a:spLocks noGrp="1"/>
          </p:cNvSpPr>
          <p:nvPr>
            <p:ph type="title"/>
          </p:nvPr>
        </p:nvSpPr>
        <p:spPr/>
        <p:txBody>
          <a:bodyPr>
            <a:normAutofit/>
          </a:bodyPr>
          <a:lstStyle/>
          <a:p>
            <a:r>
              <a:rPr lang="en-GB" sz="2800">
                <a:latin typeface="Century Gothic" panose="020B0502020202020204" pitchFamily="34" charset="0"/>
              </a:rPr>
              <a:t>Drill answers</a:t>
            </a:r>
            <a:endParaRPr lang="en-US" sz="2800">
              <a:latin typeface="Century Gothic" panose="020B0502020202020204" pitchFamily="34" charset="0"/>
            </a:endParaRPr>
          </a:p>
        </p:txBody>
      </p:sp>
    </p:spTree>
    <p:extLst>
      <p:ext uri="{BB962C8B-B14F-4D97-AF65-F5344CB8AC3E}">
        <p14:creationId xmlns:p14="http://schemas.microsoft.com/office/powerpoint/2010/main" val="33579972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Effect transition="in" filter="fade">
                                      <p:cBhvr>
                                        <p:cTn id="27" dur="500"/>
                                        <p:tgtEl>
                                          <p:spTgt spid="6">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6">
                                            <p:txEl>
                                              <p:pRg st="5" end="5"/>
                                            </p:txEl>
                                          </p:spTgt>
                                        </p:tgtEl>
                                        <p:attrNameLst>
                                          <p:attrName>style.visibility</p:attrName>
                                        </p:attrNameLst>
                                      </p:cBhvr>
                                      <p:to>
                                        <p:strVal val="visible"/>
                                      </p:to>
                                    </p:set>
                                    <p:animEffect transition="in" filter="fade">
                                      <p:cBhvr>
                                        <p:cTn id="32" dur="500"/>
                                        <p:tgtEl>
                                          <p:spTgt spid="6">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Effect transition="in" filter="fade">
                                      <p:cBhvr>
                                        <p:cTn id="37" dur="500"/>
                                        <p:tgtEl>
                                          <p:spTgt spid="6">
                                            <p:txEl>
                                              <p:pRg st="6" end="6"/>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nodeType="clickEffect">
                                  <p:stCondLst>
                                    <p:cond delay="0"/>
                                  </p:stCondLst>
                                  <p:childTnLst>
                                    <p:set>
                                      <p:cBhvr>
                                        <p:cTn id="41" dur="1" fill="hold">
                                          <p:stCondLst>
                                            <p:cond delay="0"/>
                                          </p:stCondLst>
                                        </p:cTn>
                                        <p:tgtEl>
                                          <p:spTgt spid="6">
                                            <p:txEl>
                                              <p:pRg st="7" end="7"/>
                                            </p:txEl>
                                          </p:spTgt>
                                        </p:tgtEl>
                                        <p:attrNameLst>
                                          <p:attrName>style.visibility</p:attrName>
                                        </p:attrNameLst>
                                      </p:cBhvr>
                                      <p:to>
                                        <p:strVal val="visible"/>
                                      </p:to>
                                    </p:set>
                                    <p:animEffect transition="in" filter="fade">
                                      <p:cBhvr>
                                        <p:cTn id="42" dur="500"/>
                                        <p:tgtEl>
                                          <p:spTgt spid="6">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186689" y="104454"/>
            <a:ext cx="10620000" cy="461665"/>
          </a:xfrm>
        </p:spPr>
        <p:txBody>
          <a:bodyPr>
            <a:normAutofit/>
          </a:bodyPr>
          <a:lstStyle/>
          <a:p>
            <a:r>
              <a:rPr lang="en-GB" dirty="0">
                <a:latin typeface="Century Gothic" panose="020B0502020202020204" pitchFamily="34" charset="0"/>
              </a:rPr>
              <a:t>I: Describe</a:t>
            </a:r>
            <a:r>
              <a:rPr lang="en-GB" i="1" dirty="0">
                <a:latin typeface="Century Gothic" panose="020B0502020202020204" pitchFamily="34" charset="0"/>
              </a:rPr>
              <a:t> to recall facts, events or processes in an accurate way</a:t>
            </a:r>
          </a:p>
        </p:txBody>
      </p:sp>
      <p:sp>
        <p:nvSpPr>
          <p:cNvPr id="6" name="TextBox 5">
            <a:extLst>
              <a:ext uri="{FF2B5EF4-FFF2-40B4-BE49-F238E27FC236}">
                <a16:creationId xmlns:a16="http://schemas.microsoft.com/office/drawing/2014/main" id="{738BD3D1-C602-476B-9ED5-198C26001B3D}"/>
              </a:ext>
            </a:extLst>
          </p:cNvPr>
          <p:cNvSpPr txBox="1"/>
          <p:nvPr/>
        </p:nvSpPr>
        <p:spPr>
          <a:xfrm>
            <a:off x="103500" y="1215424"/>
            <a:ext cx="5984262" cy="1200329"/>
          </a:xfrm>
          <a:prstGeom prst="rect">
            <a:avLst/>
          </a:prstGeom>
          <a:noFill/>
          <a:ln>
            <a:noFill/>
          </a:ln>
        </p:spPr>
        <p:txBody>
          <a:bodyPr wrap="square" rtlCol="0">
            <a:spAutoFit/>
          </a:bodyPr>
          <a:lstStyle/>
          <a:p>
            <a:pPr algn="l">
              <a:spcBef>
                <a:spcPts val="1200"/>
              </a:spcBef>
              <a:spcAft>
                <a:spcPts val="0"/>
              </a:spcAft>
            </a:pPr>
            <a:r>
              <a:rPr lang="en-US" sz="2400" b="1" dirty="0">
                <a:solidFill>
                  <a:srgbClr val="009193"/>
                </a:solidFill>
                <a:latin typeface="Century Gothic" panose="020B0502020202020204" pitchFamily="34" charset="0"/>
              </a:rPr>
              <a:t>Describe</a:t>
            </a:r>
            <a:r>
              <a:rPr lang="en-US" sz="2400" dirty="0">
                <a:latin typeface="Century Gothic" panose="020B0502020202020204" pitchFamily="34" charset="0"/>
              </a:rPr>
              <a:t> </a:t>
            </a:r>
            <a:r>
              <a:rPr lang="en-GB" sz="2400" b="0" i="0" dirty="0">
                <a:solidFill>
                  <a:srgbClr val="222222"/>
                </a:solidFill>
                <a:effectLst/>
                <a:latin typeface="Century Gothic" panose="020B0502020202020204" pitchFamily="34" charset="0"/>
              </a:rPr>
              <a:t>a method to </a:t>
            </a:r>
            <a:r>
              <a:rPr lang="en-GB" sz="2400" dirty="0">
                <a:solidFill>
                  <a:srgbClr val="222222"/>
                </a:solidFill>
                <a:latin typeface="Century Gothic" panose="020B0502020202020204" pitchFamily="34" charset="0"/>
              </a:rPr>
              <a:t>estimate the population of daisies in a field that is 20m x 20m.</a:t>
            </a:r>
            <a:endParaRPr lang="en-GB" sz="2400" b="0" i="0" dirty="0">
              <a:solidFill>
                <a:srgbClr val="222222"/>
              </a:solidFill>
              <a:effectLst/>
              <a:latin typeface="Century Gothic" panose="020B0502020202020204" pitchFamily="34" charset="0"/>
            </a:endParaRPr>
          </a:p>
        </p:txBody>
      </p:sp>
      <p:sp>
        <p:nvSpPr>
          <p:cNvPr id="7" name="TextBox 6">
            <a:extLst>
              <a:ext uri="{FF2B5EF4-FFF2-40B4-BE49-F238E27FC236}">
                <a16:creationId xmlns:a16="http://schemas.microsoft.com/office/drawing/2014/main" id="{B7A3DBB4-E61A-41DB-AB0D-ECE0B2A2E82B}"/>
              </a:ext>
            </a:extLst>
          </p:cNvPr>
          <p:cNvSpPr txBox="1"/>
          <p:nvPr/>
        </p:nvSpPr>
        <p:spPr>
          <a:xfrm>
            <a:off x="99891" y="2955513"/>
            <a:ext cx="6683968" cy="2912464"/>
          </a:xfrm>
          <a:prstGeom prst="rect">
            <a:avLst/>
          </a:prstGeom>
          <a:noFill/>
          <a:ln>
            <a:noFill/>
          </a:ln>
        </p:spPr>
        <p:txBody>
          <a:bodyPr wrap="square" rtlCol="0">
            <a:spAutoFit/>
          </a:bodyPr>
          <a:lstStyle/>
          <a:p>
            <a:pPr marL="342900" lvl="0" indent="-342900">
              <a:lnSpc>
                <a:spcPct val="107000"/>
              </a:lnSpc>
              <a:buFont typeface="Arial" panose="020B0604020202020204" pitchFamily="34" charset="0"/>
              <a:buChar char="•"/>
            </a:pPr>
            <a:r>
              <a:rPr lang="en-GB" sz="1800" dirty="0">
                <a:solidFill>
                  <a:schemeClr val="accent1"/>
                </a:solidFill>
                <a:effectLst/>
                <a:latin typeface="Century Gothic" panose="020B0502020202020204" pitchFamily="34" charset="0"/>
                <a:ea typeface="Calibri" panose="020F0502020204030204" pitchFamily="34" charset="0"/>
              </a:rPr>
              <a:t>Place a quadrat at a set of coordinates chosen by a random number generator</a:t>
            </a:r>
            <a:endParaRPr lang="en-GB" sz="1800" dirty="0">
              <a:solidFill>
                <a:schemeClr val="accent1"/>
              </a:solidFill>
              <a:effectLst/>
              <a:latin typeface="Calibri" panose="020F0502020204030204" pitchFamily="34" charset="0"/>
              <a:ea typeface="Calibri" panose="020F0502020204030204" pitchFamily="34" charset="0"/>
            </a:endParaRPr>
          </a:p>
          <a:p>
            <a:pPr marL="342900" lvl="0" indent="-342900">
              <a:lnSpc>
                <a:spcPct val="107000"/>
              </a:lnSpc>
              <a:buFont typeface="Arial" panose="020B0604020202020204" pitchFamily="34" charset="0"/>
              <a:buChar char="•"/>
            </a:pPr>
            <a:r>
              <a:rPr lang="en-GB" sz="1800" dirty="0">
                <a:solidFill>
                  <a:schemeClr val="accent1"/>
                </a:solidFill>
                <a:effectLst/>
                <a:latin typeface="Century Gothic" panose="020B0502020202020204" pitchFamily="34" charset="0"/>
                <a:ea typeface="Calibri" panose="020F0502020204030204" pitchFamily="34" charset="0"/>
              </a:rPr>
              <a:t>Count the number of daisies in the quadrat</a:t>
            </a:r>
          </a:p>
          <a:p>
            <a:pPr marL="342900" lvl="0" indent="-342900">
              <a:lnSpc>
                <a:spcPct val="107000"/>
              </a:lnSpc>
              <a:buFont typeface="Arial" panose="020B0604020202020204" pitchFamily="34" charset="0"/>
              <a:buChar char="•"/>
            </a:pPr>
            <a:r>
              <a:rPr lang="en-GB" sz="1800" dirty="0">
                <a:solidFill>
                  <a:schemeClr val="accent1"/>
                </a:solidFill>
                <a:effectLst/>
                <a:latin typeface="Century Gothic" panose="020B0502020202020204" pitchFamily="34" charset="0"/>
                <a:ea typeface="Calibri" panose="020F0502020204030204" pitchFamily="34" charset="0"/>
              </a:rPr>
              <a:t>Repeat at other coordinates</a:t>
            </a:r>
            <a:endParaRPr lang="en-GB" sz="1800" dirty="0">
              <a:solidFill>
                <a:schemeClr val="accent1"/>
              </a:solidFill>
              <a:effectLst/>
              <a:latin typeface="Calibri" panose="020F0502020204030204" pitchFamily="34" charset="0"/>
              <a:ea typeface="Calibri" panose="020F0502020204030204" pitchFamily="34" charset="0"/>
            </a:endParaRPr>
          </a:p>
          <a:p>
            <a:pPr marL="342900" lvl="0" indent="-342900">
              <a:lnSpc>
                <a:spcPct val="107000"/>
              </a:lnSpc>
              <a:buFont typeface="Arial" panose="020B0604020202020204" pitchFamily="34" charset="0"/>
              <a:buChar char="•"/>
            </a:pPr>
            <a:r>
              <a:rPr lang="en-GB" dirty="0">
                <a:solidFill>
                  <a:schemeClr val="accent1"/>
                </a:solidFill>
                <a:latin typeface="Century Gothic" panose="020B0502020202020204" pitchFamily="34" charset="0"/>
                <a:ea typeface="Calibri" panose="020F0502020204030204" pitchFamily="34" charset="0"/>
              </a:rPr>
              <a:t>Calculate a mean number of daisies in each quadrat</a:t>
            </a:r>
          </a:p>
          <a:p>
            <a:pPr marL="342900" lvl="0" indent="-342900">
              <a:lnSpc>
                <a:spcPct val="107000"/>
              </a:lnSpc>
              <a:buFont typeface="Arial" panose="020B0604020202020204" pitchFamily="34" charset="0"/>
              <a:buChar char="•"/>
            </a:pPr>
            <a:r>
              <a:rPr lang="en-GB" sz="1800" dirty="0">
                <a:solidFill>
                  <a:schemeClr val="accent1"/>
                </a:solidFill>
                <a:effectLst/>
                <a:latin typeface="Century Gothic" panose="020B0502020202020204" pitchFamily="34" charset="0"/>
                <a:ea typeface="Calibri" panose="020F0502020204030204" pitchFamily="34" charset="0"/>
              </a:rPr>
              <a:t>Area of field = 20 x 20 = 400m</a:t>
            </a:r>
            <a:r>
              <a:rPr lang="en-GB" sz="1800" baseline="30000" dirty="0">
                <a:solidFill>
                  <a:schemeClr val="accent1"/>
                </a:solidFill>
                <a:effectLst/>
                <a:latin typeface="Century Gothic" panose="020B0502020202020204" pitchFamily="34" charset="0"/>
                <a:ea typeface="Calibri" panose="020F0502020204030204" pitchFamily="34" charset="0"/>
              </a:rPr>
              <a:t>2</a:t>
            </a:r>
          </a:p>
          <a:p>
            <a:pPr marL="342900" lvl="0" indent="-342900">
              <a:lnSpc>
                <a:spcPct val="107000"/>
              </a:lnSpc>
              <a:buFont typeface="Arial" panose="020B0604020202020204" pitchFamily="34" charset="0"/>
              <a:buChar char="•"/>
            </a:pPr>
            <a:r>
              <a:rPr lang="en-GB" dirty="0">
                <a:solidFill>
                  <a:schemeClr val="accent1"/>
                </a:solidFill>
                <a:latin typeface="Century Gothic" panose="020B0502020202020204" pitchFamily="34" charset="0"/>
                <a:ea typeface="Calibri" panose="020F0502020204030204" pitchFamily="34" charset="0"/>
              </a:rPr>
              <a:t>Area sampled = 400m</a:t>
            </a:r>
            <a:r>
              <a:rPr lang="en-GB" baseline="30000" dirty="0">
                <a:solidFill>
                  <a:schemeClr val="accent1"/>
                </a:solidFill>
                <a:latin typeface="Century Gothic" panose="020B0502020202020204" pitchFamily="34" charset="0"/>
                <a:ea typeface="Calibri" panose="020F0502020204030204" pitchFamily="34" charset="0"/>
              </a:rPr>
              <a:t>2</a:t>
            </a:r>
            <a:r>
              <a:rPr lang="en-GB" dirty="0">
                <a:solidFill>
                  <a:schemeClr val="accent1"/>
                </a:solidFill>
                <a:latin typeface="Century Gothic" panose="020B0502020202020204" pitchFamily="34" charset="0"/>
                <a:ea typeface="Calibri" panose="020F0502020204030204" pitchFamily="34" charset="0"/>
              </a:rPr>
              <a:t> x number of quadrats used</a:t>
            </a:r>
          </a:p>
          <a:p>
            <a:pPr marL="342900" lvl="0" indent="-342900">
              <a:lnSpc>
                <a:spcPct val="107000"/>
              </a:lnSpc>
              <a:buFont typeface="Arial" panose="020B0604020202020204" pitchFamily="34" charset="0"/>
              <a:buChar char="•"/>
            </a:pPr>
            <a:endParaRPr lang="en-GB" dirty="0">
              <a:solidFill>
                <a:schemeClr val="accent1"/>
              </a:solidFill>
              <a:latin typeface="Century Gothic" panose="020B0502020202020204" pitchFamily="34" charset="0"/>
              <a:ea typeface="Calibri" panose="020F0502020204030204" pitchFamily="34" charset="0"/>
            </a:endParaRPr>
          </a:p>
          <a:p>
            <a:pPr marL="342900" lvl="0" indent="-342900">
              <a:lnSpc>
                <a:spcPct val="107000"/>
              </a:lnSpc>
              <a:buFont typeface="Arial" panose="020B0604020202020204" pitchFamily="34" charset="0"/>
              <a:buChar char="•"/>
            </a:pPr>
            <a:r>
              <a:rPr lang="en-GB" sz="1400" dirty="0">
                <a:solidFill>
                  <a:schemeClr val="accent1"/>
                </a:solidFill>
                <a:effectLst/>
                <a:latin typeface="Century Gothic" panose="020B0502020202020204" pitchFamily="34" charset="0"/>
                <a:ea typeface="Calibri" panose="020F0502020204030204" pitchFamily="34" charset="0"/>
              </a:rPr>
              <a:t>Estimated pop size = </a:t>
            </a:r>
            <a:r>
              <a:rPr lang="en-GB" sz="1400" u="sng" dirty="0">
                <a:solidFill>
                  <a:schemeClr val="accent1"/>
                </a:solidFill>
                <a:effectLst/>
                <a:latin typeface="Century Gothic" panose="020B0502020202020204" pitchFamily="34" charset="0"/>
                <a:ea typeface="Calibri" panose="020F0502020204030204" pitchFamily="34" charset="0"/>
              </a:rPr>
              <a:t>(total area)</a:t>
            </a:r>
            <a:r>
              <a:rPr lang="en-GB" sz="1400" dirty="0">
                <a:solidFill>
                  <a:schemeClr val="accent1"/>
                </a:solidFill>
                <a:effectLst/>
                <a:latin typeface="Century Gothic" panose="020B0502020202020204" pitchFamily="34" charset="0"/>
                <a:ea typeface="Calibri" panose="020F0502020204030204" pitchFamily="34" charset="0"/>
              </a:rPr>
              <a:t> x mean number of daisies</a:t>
            </a:r>
          </a:p>
          <a:p>
            <a:pPr lvl="0">
              <a:lnSpc>
                <a:spcPct val="107000"/>
              </a:lnSpc>
            </a:pPr>
            <a:r>
              <a:rPr lang="en-GB" sz="1400" dirty="0">
                <a:solidFill>
                  <a:schemeClr val="accent1"/>
                </a:solidFill>
                <a:effectLst/>
                <a:latin typeface="Century Gothic" panose="020B0502020202020204" pitchFamily="34" charset="0"/>
                <a:ea typeface="Calibri" panose="020F0502020204030204" pitchFamily="34" charset="0"/>
              </a:rPr>
              <a:t>                                              area sampled</a:t>
            </a:r>
            <a:endParaRPr lang="en-GB" sz="1400" dirty="0">
              <a:solidFill>
                <a:schemeClr val="accent1"/>
              </a:solidFill>
              <a:effectLst/>
              <a:latin typeface="Calibri" panose="020F0502020204030204" pitchFamily="34" charset="0"/>
              <a:ea typeface="Calibri" panose="020F0502020204030204" pitchFamily="34" charset="0"/>
            </a:endParaRPr>
          </a:p>
        </p:txBody>
      </p:sp>
      <p:pic>
        <p:nvPicPr>
          <p:cNvPr id="5" name="Picture 4" descr="Shape, arrow&#10;&#10;Description automatically generated">
            <a:extLst>
              <a:ext uri="{FF2B5EF4-FFF2-40B4-BE49-F238E27FC236}">
                <a16:creationId xmlns:a16="http://schemas.microsoft.com/office/drawing/2014/main" id="{DFC8516D-9FB3-2040-8CBE-C6D48758F8F4}"/>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11" name="TextBox 10">
            <a:extLst>
              <a:ext uri="{FF2B5EF4-FFF2-40B4-BE49-F238E27FC236}">
                <a16:creationId xmlns:a16="http://schemas.microsoft.com/office/drawing/2014/main" id="{E3708C7E-1654-D24F-8B55-F216FC727435}"/>
              </a:ext>
            </a:extLst>
          </p:cNvPr>
          <p:cNvSpPr txBox="1"/>
          <p:nvPr/>
        </p:nvSpPr>
        <p:spPr>
          <a:xfrm>
            <a:off x="111738" y="767998"/>
            <a:ext cx="2489414"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Example question:</a:t>
            </a:r>
          </a:p>
        </p:txBody>
      </p:sp>
      <p:sp>
        <p:nvSpPr>
          <p:cNvPr id="12" name="TextBox 11">
            <a:extLst>
              <a:ext uri="{FF2B5EF4-FFF2-40B4-BE49-F238E27FC236}">
                <a16:creationId xmlns:a16="http://schemas.microsoft.com/office/drawing/2014/main" id="{786404E9-C63A-4342-9878-6D083B112773}"/>
              </a:ext>
            </a:extLst>
          </p:cNvPr>
          <p:cNvSpPr txBox="1"/>
          <p:nvPr/>
        </p:nvSpPr>
        <p:spPr>
          <a:xfrm>
            <a:off x="111738" y="2500967"/>
            <a:ext cx="2339513"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Model answer:</a:t>
            </a:r>
          </a:p>
        </p:txBody>
      </p:sp>
      <p:sp>
        <p:nvSpPr>
          <p:cNvPr id="10" name="Rectangle 9">
            <a:extLst>
              <a:ext uri="{FF2B5EF4-FFF2-40B4-BE49-F238E27FC236}">
                <a16:creationId xmlns:a16="http://schemas.microsoft.com/office/drawing/2014/main" id="{7C0BF709-74BC-3B4F-8C16-F7482BC005CA}"/>
              </a:ext>
            </a:extLst>
          </p:cNvPr>
          <p:cNvSpPr/>
          <p:nvPr/>
        </p:nvSpPr>
        <p:spPr>
          <a:xfrm>
            <a:off x="6900472" y="982176"/>
            <a:ext cx="4222230" cy="4524315"/>
          </a:xfrm>
          <a:prstGeom prst="rect">
            <a:avLst/>
          </a:prstGeom>
        </p:spPr>
        <p:txBody>
          <a:bodyPr wrap="square">
            <a:spAutoFit/>
          </a:bodyPr>
          <a:lstStyle/>
          <a:p>
            <a:r>
              <a:rPr lang="en-GB" sz="2400" dirty="0">
                <a:latin typeface="Century Gothic" panose="020B0502020202020204" pitchFamily="34" charset="0"/>
              </a:rPr>
              <a:t>To ‘describe’, your answer should:</a:t>
            </a:r>
          </a:p>
          <a:p>
            <a:pPr algn="ctr"/>
            <a:endParaRPr lang="en-GB" sz="2400" dirty="0">
              <a:latin typeface="Century Gothic" panose="020B0502020202020204" pitchFamily="34" charset="0"/>
            </a:endParaRPr>
          </a:p>
          <a:p>
            <a:pPr marL="285750" indent="-285750">
              <a:buFont typeface="Arial" panose="020B0604020202020204" pitchFamily="34" charset="0"/>
              <a:buChar char="•"/>
            </a:pPr>
            <a:r>
              <a:rPr lang="en-GB" sz="2400" dirty="0">
                <a:latin typeface="Century Gothic" panose="020B0502020202020204" pitchFamily="34" charset="0"/>
              </a:rPr>
              <a:t>Use </a:t>
            </a:r>
            <a:r>
              <a:rPr lang="en-GB" sz="2400" b="1" dirty="0">
                <a:latin typeface="Century Gothic" panose="020B0502020202020204" pitchFamily="34" charset="0"/>
              </a:rPr>
              <a:t>bullet points </a:t>
            </a:r>
            <a:r>
              <a:rPr lang="en-GB" sz="2400" dirty="0">
                <a:latin typeface="Century Gothic" panose="020B0502020202020204" pitchFamily="34" charset="0"/>
              </a:rPr>
              <a:t>to keep your answer clear</a:t>
            </a:r>
          </a:p>
          <a:p>
            <a:pPr marL="285750" indent="-285750">
              <a:buFont typeface="Arial" panose="020B0604020202020204" pitchFamily="34" charset="0"/>
              <a:buChar char="•"/>
            </a:pPr>
            <a:r>
              <a:rPr lang="en-GB" sz="2400" dirty="0">
                <a:latin typeface="Century Gothic" panose="020B0502020202020204" pitchFamily="34" charset="0"/>
              </a:rPr>
              <a:t>Cover enough points to </a:t>
            </a:r>
            <a:r>
              <a:rPr lang="en-GB" sz="2400" b="1" dirty="0">
                <a:latin typeface="Century Gothic" panose="020B0502020202020204" pitchFamily="34" charset="0"/>
              </a:rPr>
              <a:t>fully answer </a:t>
            </a:r>
            <a:r>
              <a:rPr lang="en-GB" sz="2400" dirty="0">
                <a:latin typeface="Century Gothic" panose="020B0502020202020204" pitchFamily="34" charset="0"/>
              </a:rPr>
              <a:t>the question</a:t>
            </a:r>
          </a:p>
          <a:p>
            <a:pPr marL="285750" indent="-285750">
              <a:buFont typeface="Arial" panose="020B0604020202020204" pitchFamily="34" charset="0"/>
              <a:buChar char="•"/>
            </a:pPr>
            <a:r>
              <a:rPr lang="en-GB" sz="2400" dirty="0">
                <a:latin typeface="Century Gothic" panose="020B0502020202020204" pitchFamily="34" charset="0"/>
              </a:rPr>
              <a:t>Use scientific </a:t>
            </a:r>
            <a:r>
              <a:rPr lang="en-GB" sz="2400" b="1" dirty="0">
                <a:latin typeface="Century Gothic" panose="020B0502020202020204" pitchFamily="34" charset="0"/>
              </a:rPr>
              <a:t>keywords</a:t>
            </a:r>
            <a:r>
              <a:rPr lang="en-GB" sz="2400" dirty="0">
                <a:latin typeface="Century Gothic" panose="020B0502020202020204" pitchFamily="34" charset="0"/>
              </a:rPr>
              <a:t> in your answer</a:t>
            </a:r>
          </a:p>
          <a:p>
            <a:pPr marL="285750" indent="-285750">
              <a:buFont typeface="Arial" panose="020B0604020202020204" pitchFamily="34" charset="0"/>
              <a:buChar char="•"/>
            </a:pPr>
            <a:r>
              <a:rPr lang="en-GB" sz="2400" dirty="0">
                <a:latin typeface="Century Gothic" panose="020B0502020202020204" pitchFamily="34" charset="0"/>
              </a:rPr>
              <a:t>‘</a:t>
            </a:r>
            <a:r>
              <a:rPr lang="en-GB" sz="2400" b="1" dirty="0">
                <a:latin typeface="Century Gothic" panose="020B0502020202020204" pitchFamily="34" charset="0"/>
              </a:rPr>
              <a:t>Say what you see</a:t>
            </a:r>
            <a:r>
              <a:rPr lang="en-GB" sz="2400" dirty="0">
                <a:latin typeface="Century Gothic" panose="020B0502020202020204" pitchFamily="34" charset="0"/>
              </a:rPr>
              <a:t>’ if there is a diagram, graph or table. </a:t>
            </a:r>
          </a:p>
        </p:txBody>
      </p:sp>
    </p:spTree>
    <p:extLst>
      <p:ext uri="{BB962C8B-B14F-4D97-AF65-F5344CB8AC3E}">
        <p14:creationId xmlns:p14="http://schemas.microsoft.com/office/powerpoint/2010/main" val="88965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186689" y="104454"/>
            <a:ext cx="10620000" cy="461665"/>
          </a:xfrm>
        </p:spPr>
        <p:txBody>
          <a:bodyPr>
            <a:normAutofit fontScale="90000"/>
          </a:bodyPr>
          <a:lstStyle/>
          <a:p>
            <a:r>
              <a:rPr lang="en-GB" dirty="0">
                <a:latin typeface="Century Gothic" panose="020B0502020202020204" pitchFamily="34" charset="0"/>
              </a:rPr>
              <a:t>We: Describe</a:t>
            </a:r>
            <a:r>
              <a:rPr lang="en-GB" i="1" dirty="0">
                <a:latin typeface="Century Gothic" panose="020B0502020202020204" pitchFamily="34" charset="0"/>
              </a:rPr>
              <a:t> to recall facts, events or processes in an accurate way</a:t>
            </a:r>
          </a:p>
        </p:txBody>
      </p:sp>
      <p:sp>
        <p:nvSpPr>
          <p:cNvPr id="6" name="TextBox 5">
            <a:extLst>
              <a:ext uri="{FF2B5EF4-FFF2-40B4-BE49-F238E27FC236}">
                <a16:creationId xmlns:a16="http://schemas.microsoft.com/office/drawing/2014/main" id="{738BD3D1-C602-476B-9ED5-198C26001B3D}"/>
              </a:ext>
            </a:extLst>
          </p:cNvPr>
          <p:cNvSpPr txBox="1"/>
          <p:nvPr/>
        </p:nvSpPr>
        <p:spPr>
          <a:xfrm>
            <a:off x="111738" y="1046705"/>
            <a:ext cx="6438582" cy="1569660"/>
          </a:xfrm>
          <a:prstGeom prst="rect">
            <a:avLst/>
          </a:prstGeom>
          <a:noFill/>
          <a:ln>
            <a:noFill/>
          </a:ln>
        </p:spPr>
        <p:txBody>
          <a:bodyPr wrap="square" rtlCol="0">
            <a:spAutoFit/>
          </a:bodyPr>
          <a:lstStyle/>
          <a:p>
            <a:pPr algn="l">
              <a:spcBef>
                <a:spcPts val="1200"/>
              </a:spcBef>
              <a:spcAft>
                <a:spcPts val="0"/>
              </a:spcAft>
            </a:pPr>
            <a:r>
              <a:rPr lang="en-US" sz="2400" b="1" dirty="0">
                <a:solidFill>
                  <a:srgbClr val="009193"/>
                </a:solidFill>
                <a:latin typeface="Century Gothic" panose="020B0502020202020204" pitchFamily="34" charset="0"/>
              </a:rPr>
              <a:t>Describe</a:t>
            </a:r>
            <a:r>
              <a:rPr lang="en-US" sz="2400" dirty="0">
                <a:latin typeface="Century Gothic" panose="020B0502020202020204" pitchFamily="34" charset="0"/>
              </a:rPr>
              <a:t> </a:t>
            </a:r>
            <a:r>
              <a:rPr lang="en-GB" sz="2400" b="0" i="0" dirty="0">
                <a:solidFill>
                  <a:srgbClr val="222222"/>
                </a:solidFill>
                <a:effectLst/>
                <a:latin typeface="Century Gothic" panose="020B0502020202020204" pitchFamily="34" charset="0"/>
              </a:rPr>
              <a:t>a method to investigate how the increasing distance from the school affects the number of daisies growing in the field.</a:t>
            </a:r>
          </a:p>
        </p:txBody>
      </p:sp>
      <p:sp>
        <p:nvSpPr>
          <p:cNvPr id="7" name="TextBox 6">
            <a:extLst>
              <a:ext uri="{FF2B5EF4-FFF2-40B4-BE49-F238E27FC236}">
                <a16:creationId xmlns:a16="http://schemas.microsoft.com/office/drawing/2014/main" id="{B7A3DBB4-E61A-41DB-AB0D-ECE0B2A2E82B}"/>
              </a:ext>
            </a:extLst>
          </p:cNvPr>
          <p:cNvSpPr txBox="1"/>
          <p:nvPr/>
        </p:nvSpPr>
        <p:spPr>
          <a:xfrm>
            <a:off x="111738" y="3694177"/>
            <a:ext cx="6558885" cy="2092881"/>
          </a:xfrm>
          <a:prstGeom prst="rect">
            <a:avLst/>
          </a:prstGeom>
          <a:noFill/>
          <a:ln>
            <a:noFill/>
          </a:ln>
        </p:spPr>
        <p:txBody>
          <a:bodyPr wrap="square" rtlCol="0">
            <a:spAutoFit/>
          </a:bodyPr>
          <a:lstStyle/>
          <a:p>
            <a:pPr marL="285750" indent="-285750">
              <a:spcBef>
                <a:spcPts val="1200"/>
              </a:spcBef>
              <a:buFont typeface="Arial" panose="020B0604020202020204" pitchFamily="34" charset="0"/>
              <a:buChar char="•"/>
            </a:pPr>
            <a:r>
              <a:rPr lang="en-GB" sz="1800" b="0" i="0" dirty="0">
                <a:solidFill>
                  <a:schemeClr val="accent1"/>
                </a:solidFill>
                <a:effectLst/>
                <a:latin typeface="Century Gothic" panose="020B0502020202020204" pitchFamily="34" charset="0"/>
              </a:rPr>
              <a:t>Lay out a transect (at 90 degrees to the school)</a:t>
            </a:r>
          </a:p>
          <a:p>
            <a:pPr marL="285750" indent="-285750" algn="l">
              <a:spcBef>
                <a:spcPts val="1200"/>
              </a:spcBef>
              <a:spcAft>
                <a:spcPts val="0"/>
              </a:spcAft>
              <a:buFont typeface="Arial" panose="020B0604020202020204" pitchFamily="34" charset="0"/>
              <a:buChar char="•"/>
            </a:pPr>
            <a:r>
              <a:rPr lang="en-GB" dirty="0">
                <a:solidFill>
                  <a:schemeClr val="accent1"/>
                </a:solidFill>
                <a:latin typeface="Century Gothic" panose="020B0502020202020204" pitchFamily="34" charset="0"/>
              </a:rPr>
              <a:t>P</a:t>
            </a:r>
            <a:r>
              <a:rPr lang="en-GB" sz="1800" b="0" i="0" dirty="0">
                <a:solidFill>
                  <a:schemeClr val="accent1"/>
                </a:solidFill>
                <a:effectLst/>
                <a:latin typeface="Century Gothic" panose="020B0502020202020204" pitchFamily="34" charset="0"/>
              </a:rPr>
              <a:t>lace </a:t>
            </a:r>
            <a:r>
              <a:rPr lang="en-GB" sz="1800" b="0" i="0" u="sng" dirty="0">
                <a:solidFill>
                  <a:schemeClr val="accent1"/>
                </a:solidFill>
                <a:effectLst/>
                <a:latin typeface="Century Gothic" panose="020B0502020202020204" pitchFamily="34" charset="0"/>
              </a:rPr>
              <a:t>quadrat</a:t>
            </a:r>
            <a:r>
              <a:rPr lang="en-GB" sz="1800" b="0" i="0" dirty="0">
                <a:solidFill>
                  <a:schemeClr val="accent1"/>
                </a:solidFill>
                <a:effectLst/>
                <a:latin typeface="Century Gothic" panose="020B0502020202020204" pitchFamily="34" charset="0"/>
              </a:rPr>
              <a:t> at intervals along the transect</a:t>
            </a:r>
            <a:endParaRPr lang="en-GB" sz="1800" b="1" i="0" dirty="0">
              <a:solidFill>
                <a:schemeClr val="accent1"/>
              </a:solidFill>
              <a:effectLst/>
              <a:latin typeface="Century Gothic" panose="020B0502020202020204" pitchFamily="34" charset="0"/>
            </a:endParaRPr>
          </a:p>
          <a:p>
            <a:pPr marL="285750" indent="-285750" algn="l">
              <a:spcBef>
                <a:spcPts val="1200"/>
              </a:spcBef>
              <a:spcAft>
                <a:spcPts val="0"/>
              </a:spcAft>
              <a:buFont typeface="Arial" panose="020B0604020202020204" pitchFamily="34" charset="0"/>
              <a:buChar char="•"/>
            </a:pPr>
            <a:r>
              <a:rPr lang="en-GB" dirty="0">
                <a:solidFill>
                  <a:schemeClr val="accent1"/>
                </a:solidFill>
                <a:latin typeface="Century Gothic" panose="020B0502020202020204" pitchFamily="34" charset="0"/>
              </a:rPr>
              <a:t>C</a:t>
            </a:r>
            <a:r>
              <a:rPr lang="en-GB" sz="1800" b="0" i="0" dirty="0">
                <a:solidFill>
                  <a:schemeClr val="accent1"/>
                </a:solidFill>
                <a:effectLst/>
                <a:latin typeface="Century Gothic" panose="020B0502020202020204" pitchFamily="34" charset="0"/>
              </a:rPr>
              <a:t>ount the number of daisies at each distance</a:t>
            </a:r>
            <a:endParaRPr lang="en-GB" sz="1800" b="1" i="0" dirty="0">
              <a:solidFill>
                <a:schemeClr val="accent1"/>
              </a:solidFill>
              <a:effectLst/>
              <a:latin typeface="Century Gothic" panose="020B0502020202020204" pitchFamily="34" charset="0"/>
            </a:endParaRPr>
          </a:p>
          <a:p>
            <a:pPr marL="285750" indent="-285750" algn="l">
              <a:spcBef>
                <a:spcPts val="1200"/>
              </a:spcBef>
              <a:spcAft>
                <a:spcPts val="0"/>
              </a:spcAft>
              <a:buFont typeface="Arial" panose="020B0604020202020204" pitchFamily="34" charset="0"/>
              <a:buChar char="•"/>
            </a:pPr>
            <a:r>
              <a:rPr lang="en-GB" sz="1800" b="0" i="0" dirty="0">
                <a:solidFill>
                  <a:schemeClr val="accent1"/>
                </a:solidFill>
                <a:effectLst/>
                <a:latin typeface="Century Gothic" panose="020B0502020202020204" pitchFamily="34" charset="0"/>
              </a:rPr>
              <a:t>Repeat</a:t>
            </a:r>
          </a:p>
          <a:p>
            <a:pPr marL="285750" indent="-285750" algn="l">
              <a:spcBef>
                <a:spcPts val="1200"/>
              </a:spcBef>
              <a:spcAft>
                <a:spcPts val="0"/>
              </a:spcAft>
              <a:buFont typeface="Arial" panose="020B0604020202020204" pitchFamily="34" charset="0"/>
              <a:buChar char="•"/>
            </a:pPr>
            <a:r>
              <a:rPr lang="en-GB" dirty="0">
                <a:solidFill>
                  <a:schemeClr val="accent1"/>
                </a:solidFill>
                <a:latin typeface="Century Gothic" panose="020B0502020202020204" pitchFamily="34" charset="0"/>
              </a:rPr>
              <a:t>Calculate the mean at each distance</a:t>
            </a:r>
            <a:endParaRPr lang="en-GB" sz="1800" b="0" i="0" dirty="0">
              <a:solidFill>
                <a:schemeClr val="accent1"/>
              </a:solidFill>
              <a:effectLst/>
              <a:latin typeface="Century Gothic" panose="020B0502020202020204" pitchFamily="34" charset="0"/>
            </a:endParaRPr>
          </a:p>
        </p:txBody>
      </p:sp>
      <p:pic>
        <p:nvPicPr>
          <p:cNvPr id="5" name="Picture 4" descr="Shape, arrow&#10;&#10;Description automatically generated">
            <a:extLst>
              <a:ext uri="{FF2B5EF4-FFF2-40B4-BE49-F238E27FC236}">
                <a16:creationId xmlns:a16="http://schemas.microsoft.com/office/drawing/2014/main" id="{DFC8516D-9FB3-2040-8CBE-C6D48758F8F4}"/>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11" name="TextBox 10">
            <a:extLst>
              <a:ext uri="{FF2B5EF4-FFF2-40B4-BE49-F238E27FC236}">
                <a16:creationId xmlns:a16="http://schemas.microsoft.com/office/drawing/2014/main" id="{E3708C7E-1654-D24F-8B55-F216FC727435}"/>
              </a:ext>
            </a:extLst>
          </p:cNvPr>
          <p:cNvSpPr txBox="1"/>
          <p:nvPr/>
        </p:nvSpPr>
        <p:spPr>
          <a:xfrm>
            <a:off x="111738" y="767998"/>
            <a:ext cx="2489414"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Example question:</a:t>
            </a:r>
          </a:p>
        </p:txBody>
      </p:sp>
      <p:sp>
        <p:nvSpPr>
          <p:cNvPr id="12" name="TextBox 11">
            <a:extLst>
              <a:ext uri="{FF2B5EF4-FFF2-40B4-BE49-F238E27FC236}">
                <a16:creationId xmlns:a16="http://schemas.microsoft.com/office/drawing/2014/main" id="{786404E9-C63A-4342-9878-6D083B112773}"/>
              </a:ext>
            </a:extLst>
          </p:cNvPr>
          <p:cNvSpPr txBox="1"/>
          <p:nvPr/>
        </p:nvSpPr>
        <p:spPr>
          <a:xfrm>
            <a:off x="111738" y="3170363"/>
            <a:ext cx="2339513"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Model answer:</a:t>
            </a:r>
          </a:p>
        </p:txBody>
      </p:sp>
      <p:sp>
        <p:nvSpPr>
          <p:cNvPr id="10" name="Rectangle 9">
            <a:extLst>
              <a:ext uri="{FF2B5EF4-FFF2-40B4-BE49-F238E27FC236}">
                <a16:creationId xmlns:a16="http://schemas.microsoft.com/office/drawing/2014/main" id="{7C0BF709-74BC-3B4F-8C16-F7482BC005CA}"/>
              </a:ext>
            </a:extLst>
          </p:cNvPr>
          <p:cNvSpPr/>
          <p:nvPr/>
        </p:nvSpPr>
        <p:spPr>
          <a:xfrm>
            <a:off x="6900472" y="982176"/>
            <a:ext cx="4222230" cy="4524315"/>
          </a:xfrm>
          <a:prstGeom prst="rect">
            <a:avLst/>
          </a:prstGeom>
        </p:spPr>
        <p:txBody>
          <a:bodyPr wrap="square">
            <a:spAutoFit/>
          </a:bodyPr>
          <a:lstStyle/>
          <a:p>
            <a:r>
              <a:rPr lang="en-GB" sz="2400" dirty="0">
                <a:latin typeface="Century Gothic" panose="020B0502020202020204" pitchFamily="34" charset="0"/>
              </a:rPr>
              <a:t>To ‘describe’, your answer should:</a:t>
            </a:r>
          </a:p>
          <a:p>
            <a:pPr algn="ctr"/>
            <a:endParaRPr lang="en-GB" sz="2400" dirty="0">
              <a:latin typeface="Century Gothic" panose="020B0502020202020204" pitchFamily="34" charset="0"/>
            </a:endParaRPr>
          </a:p>
          <a:p>
            <a:pPr marL="285750" indent="-285750">
              <a:buFont typeface="Arial" panose="020B0604020202020204" pitchFamily="34" charset="0"/>
              <a:buChar char="•"/>
            </a:pPr>
            <a:r>
              <a:rPr lang="en-GB" sz="2400" dirty="0">
                <a:latin typeface="Century Gothic" panose="020B0502020202020204" pitchFamily="34" charset="0"/>
              </a:rPr>
              <a:t>Use </a:t>
            </a:r>
            <a:r>
              <a:rPr lang="en-GB" sz="2400" b="1" dirty="0">
                <a:latin typeface="Century Gothic" panose="020B0502020202020204" pitchFamily="34" charset="0"/>
              </a:rPr>
              <a:t>bullet points </a:t>
            </a:r>
            <a:r>
              <a:rPr lang="en-GB" sz="2400" dirty="0">
                <a:latin typeface="Century Gothic" panose="020B0502020202020204" pitchFamily="34" charset="0"/>
              </a:rPr>
              <a:t>to keep your answer clear</a:t>
            </a:r>
          </a:p>
          <a:p>
            <a:pPr marL="285750" indent="-285750">
              <a:buFont typeface="Arial" panose="020B0604020202020204" pitchFamily="34" charset="0"/>
              <a:buChar char="•"/>
            </a:pPr>
            <a:r>
              <a:rPr lang="en-GB" sz="2400" dirty="0">
                <a:latin typeface="Century Gothic" panose="020B0502020202020204" pitchFamily="34" charset="0"/>
              </a:rPr>
              <a:t>Cover enough points to </a:t>
            </a:r>
            <a:r>
              <a:rPr lang="en-GB" sz="2400" b="1" dirty="0">
                <a:latin typeface="Century Gothic" panose="020B0502020202020204" pitchFamily="34" charset="0"/>
              </a:rPr>
              <a:t>fully answer </a:t>
            </a:r>
            <a:r>
              <a:rPr lang="en-GB" sz="2400" dirty="0">
                <a:latin typeface="Century Gothic" panose="020B0502020202020204" pitchFamily="34" charset="0"/>
              </a:rPr>
              <a:t>the question</a:t>
            </a:r>
          </a:p>
          <a:p>
            <a:pPr marL="285750" indent="-285750">
              <a:buFont typeface="Arial" panose="020B0604020202020204" pitchFamily="34" charset="0"/>
              <a:buChar char="•"/>
            </a:pPr>
            <a:r>
              <a:rPr lang="en-GB" sz="2400" dirty="0">
                <a:latin typeface="Century Gothic" panose="020B0502020202020204" pitchFamily="34" charset="0"/>
              </a:rPr>
              <a:t>Use scientific </a:t>
            </a:r>
            <a:r>
              <a:rPr lang="en-GB" sz="2400" b="1" dirty="0">
                <a:latin typeface="Century Gothic" panose="020B0502020202020204" pitchFamily="34" charset="0"/>
              </a:rPr>
              <a:t>keywords</a:t>
            </a:r>
            <a:r>
              <a:rPr lang="en-GB" sz="2400" dirty="0">
                <a:latin typeface="Century Gothic" panose="020B0502020202020204" pitchFamily="34" charset="0"/>
              </a:rPr>
              <a:t> in your answer</a:t>
            </a:r>
          </a:p>
          <a:p>
            <a:pPr marL="285750" indent="-285750">
              <a:buFont typeface="Arial" panose="020B0604020202020204" pitchFamily="34" charset="0"/>
              <a:buChar char="•"/>
            </a:pPr>
            <a:r>
              <a:rPr lang="en-GB" sz="2400" dirty="0">
                <a:latin typeface="Century Gothic" panose="020B0502020202020204" pitchFamily="34" charset="0"/>
              </a:rPr>
              <a:t>‘</a:t>
            </a:r>
            <a:r>
              <a:rPr lang="en-GB" sz="2400" b="1" dirty="0">
                <a:latin typeface="Century Gothic" panose="020B0502020202020204" pitchFamily="34" charset="0"/>
              </a:rPr>
              <a:t>Say what you see</a:t>
            </a:r>
            <a:r>
              <a:rPr lang="en-GB" sz="2400" dirty="0">
                <a:latin typeface="Century Gothic" panose="020B0502020202020204" pitchFamily="34" charset="0"/>
              </a:rPr>
              <a:t>’ if there is a diagram, graph or table. </a:t>
            </a:r>
          </a:p>
        </p:txBody>
      </p:sp>
    </p:spTree>
    <p:extLst>
      <p:ext uri="{BB962C8B-B14F-4D97-AF65-F5344CB8AC3E}">
        <p14:creationId xmlns:p14="http://schemas.microsoft.com/office/powerpoint/2010/main" val="411529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9CE96B27-BC5F-44BF-BDF5-A20B8148A74B}"/>
              </a:ext>
            </a:extLst>
          </p:cNvPr>
          <p:cNvSpPr>
            <a:spLocks noGrp="1"/>
          </p:cNvSpPr>
          <p:nvPr>
            <p:ph type="title"/>
          </p:nvPr>
        </p:nvSpPr>
        <p:spPr>
          <a:xfrm>
            <a:off x="186689" y="104454"/>
            <a:ext cx="10620000" cy="461665"/>
          </a:xfrm>
        </p:spPr>
        <p:txBody>
          <a:bodyPr>
            <a:normAutofit fontScale="90000"/>
          </a:bodyPr>
          <a:lstStyle/>
          <a:p>
            <a:r>
              <a:rPr lang="en-GB" dirty="0">
                <a:latin typeface="Century Gothic" panose="020B0502020202020204" pitchFamily="34" charset="0"/>
              </a:rPr>
              <a:t>You: Describe</a:t>
            </a:r>
            <a:r>
              <a:rPr lang="en-GB" i="1" dirty="0">
                <a:latin typeface="Century Gothic" panose="020B0502020202020204" pitchFamily="34" charset="0"/>
              </a:rPr>
              <a:t> to recall facts, events or processes in an accurate way</a:t>
            </a:r>
          </a:p>
        </p:txBody>
      </p:sp>
      <p:sp>
        <p:nvSpPr>
          <p:cNvPr id="6" name="TextBox 5">
            <a:extLst>
              <a:ext uri="{FF2B5EF4-FFF2-40B4-BE49-F238E27FC236}">
                <a16:creationId xmlns:a16="http://schemas.microsoft.com/office/drawing/2014/main" id="{738BD3D1-C602-476B-9ED5-198C26001B3D}"/>
              </a:ext>
            </a:extLst>
          </p:cNvPr>
          <p:cNvSpPr txBox="1"/>
          <p:nvPr/>
        </p:nvSpPr>
        <p:spPr>
          <a:xfrm>
            <a:off x="111738" y="1046705"/>
            <a:ext cx="6438582" cy="2308324"/>
          </a:xfrm>
          <a:prstGeom prst="rect">
            <a:avLst/>
          </a:prstGeom>
          <a:noFill/>
          <a:ln>
            <a:noFill/>
          </a:ln>
        </p:spPr>
        <p:txBody>
          <a:bodyPr wrap="square" rtlCol="0">
            <a:spAutoFit/>
          </a:bodyPr>
          <a:lstStyle/>
          <a:p>
            <a:pPr algn="l">
              <a:spcBef>
                <a:spcPts val="1200"/>
              </a:spcBef>
              <a:spcAft>
                <a:spcPts val="0"/>
              </a:spcAft>
            </a:pPr>
            <a:r>
              <a:rPr lang="en-US" sz="2400" b="1" dirty="0">
                <a:solidFill>
                  <a:srgbClr val="009193"/>
                </a:solidFill>
                <a:latin typeface="Century Gothic" panose="020B0502020202020204" pitchFamily="34" charset="0"/>
              </a:rPr>
              <a:t>Describe</a:t>
            </a:r>
            <a:r>
              <a:rPr lang="en-US" sz="2400" dirty="0">
                <a:latin typeface="Century Gothic" panose="020B0502020202020204" pitchFamily="34" charset="0"/>
              </a:rPr>
              <a:t> </a:t>
            </a:r>
            <a:r>
              <a:rPr lang="en-GB" sz="2400" b="0" i="0" dirty="0">
                <a:solidFill>
                  <a:srgbClr val="222222"/>
                </a:solidFill>
                <a:effectLst/>
                <a:latin typeface="Century Gothic" panose="020B0502020202020204" pitchFamily="34" charset="0"/>
              </a:rPr>
              <a:t>a method to investigate how the increasing distance from a river affects the number of dandelions in a field. You should explain how to use a transect in your method.</a:t>
            </a:r>
          </a:p>
          <a:p>
            <a:endParaRPr lang="en-US" sz="2400" dirty="0">
              <a:latin typeface="Century Gothic" panose="020B0502020202020204" pitchFamily="34" charset="0"/>
            </a:endParaRPr>
          </a:p>
        </p:txBody>
      </p:sp>
      <p:sp>
        <p:nvSpPr>
          <p:cNvPr id="7" name="TextBox 6">
            <a:extLst>
              <a:ext uri="{FF2B5EF4-FFF2-40B4-BE49-F238E27FC236}">
                <a16:creationId xmlns:a16="http://schemas.microsoft.com/office/drawing/2014/main" id="{B7A3DBB4-E61A-41DB-AB0D-ECE0B2A2E82B}"/>
              </a:ext>
            </a:extLst>
          </p:cNvPr>
          <p:cNvSpPr txBox="1"/>
          <p:nvPr/>
        </p:nvSpPr>
        <p:spPr>
          <a:xfrm>
            <a:off x="111738" y="3694177"/>
            <a:ext cx="6558885" cy="2092881"/>
          </a:xfrm>
          <a:prstGeom prst="rect">
            <a:avLst/>
          </a:prstGeom>
          <a:noFill/>
          <a:ln>
            <a:noFill/>
          </a:ln>
        </p:spPr>
        <p:txBody>
          <a:bodyPr wrap="square" rtlCol="0">
            <a:spAutoFit/>
          </a:bodyPr>
          <a:lstStyle/>
          <a:p>
            <a:pPr marL="285750" indent="-285750">
              <a:spcBef>
                <a:spcPts val="1200"/>
              </a:spcBef>
              <a:buFont typeface="Arial" panose="020B0604020202020204" pitchFamily="34" charset="0"/>
              <a:buChar char="•"/>
            </a:pPr>
            <a:r>
              <a:rPr lang="en-GB" sz="1800" b="0" i="0" dirty="0">
                <a:solidFill>
                  <a:schemeClr val="accent1"/>
                </a:solidFill>
                <a:effectLst/>
                <a:latin typeface="Century Gothic" panose="020B0502020202020204" pitchFamily="34" charset="0"/>
              </a:rPr>
              <a:t>Place transect at 90 degrees to the river</a:t>
            </a:r>
          </a:p>
          <a:p>
            <a:pPr marL="285750" indent="-285750" algn="l">
              <a:spcBef>
                <a:spcPts val="1200"/>
              </a:spcBef>
              <a:spcAft>
                <a:spcPts val="0"/>
              </a:spcAft>
              <a:buFont typeface="Arial" panose="020B0604020202020204" pitchFamily="34" charset="0"/>
              <a:buChar char="•"/>
            </a:pPr>
            <a:r>
              <a:rPr lang="en-GB" dirty="0">
                <a:solidFill>
                  <a:schemeClr val="accent1"/>
                </a:solidFill>
                <a:latin typeface="Century Gothic" panose="020B0502020202020204" pitchFamily="34" charset="0"/>
              </a:rPr>
              <a:t>P</a:t>
            </a:r>
            <a:r>
              <a:rPr lang="en-GB" sz="1800" b="0" i="0" dirty="0">
                <a:solidFill>
                  <a:schemeClr val="accent1"/>
                </a:solidFill>
                <a:effectLst/>
                <a:latin typeface="Century Gothic" panose="020B0502020202020204" pitchFamily="34" charset="0"/>
              </a:rPr>
              <a:t>lace </a:t>
            </a:r>
            <a:r>
              <a:rPr lang="en-GB" sz="1800" b="0" i="0" u="sng" dirty="0">
                <a:solidFill>
                  <a:schemeClr val="accent1"/>
                </a:solidFill>
                <a:effectLst/>
                <a:latin typeface="Century Gothic" panose="020B0502020202020204" pitchFamily="34" charset="0"/>
              </a:rPr>
              <a:t>quadrat</a:t>
            </a:r>
            <a:r>
              <a:rPr lang="en-GB" sz="1800" b="0" i="0" dirty="0">
                <a:solidFill>
                  <a:schemeClr val="accent1"/>
                </a:solidFill>
                <a:effectLst/>
                <a:latin typeface="Century Gothic" panose="020B0502020202020204" pitchFamily="34" charset="0"/>
              </a:rPr>
              <a:t> at intervals along the transect</a:t>
            </a:r>
            <a:endParaRPr lang="en-GB" sz="1800" b="1" i="0" dirty="0">
              <a:solidFill>
                <a:schemeClr val="accent1"/>
              </a:solidFill>
              <a:effectLst/>
              <a:latin typeface="Century Gothic" panose="020B0502020202020204" pitchFamily="34" charset="0"/>
            </a:endParaRPr>
          </a:p>
          <a:p>
            <a:pPr marL="285750" indent="-285750" algn="l">
              <a:spcBef>
                <a:spcPts val="1200"/>
              </a:spcBef>
              <a:spcAft>
                <a:spcPts val="0"/>
              </a:spcAft>
              <a:buFont typeface="Arial" panose="020B0604020202020204" pitchFamily="34" charset="0"/>
              <a:buChar char="•"/>
            </a:pPr>
            <a:r>
              <a:rPr lang="en-GB" dirty="0">
                <a:solidFill>
                  <a:schemeClr val="accent1"/>
                </a:solidFill>
                <a:latin typeface="Century Gothic" panose="020B0502020202020204" pitchFamily="34" charset="0"/>
              </a:rPr>
              <a:t>C</a:t>
            </a:r>
            <a:r>
              <a:rPr lang="en-GB" sz="1800" b="0" i="0" dirty="0">
                <a:solidFill>
                  <a:schemeClr val="accent1"/>
                </a:solidFill>
                <a:effectLst/>
                <a:latin typeface="Century Gothic" panose="020B0502020202020204" pitchFamily="34" charset="0"/>
              </a:rPr>
              <a:t>ount the number of dandelions at each distance</a:t>
            </a:r>
            <a:endParaRPr lang="en-GB" sz="1800" b="1" i="0" dirty="0">
              <a:solidFill>
                <a:schemeClr val="accent1"/>
              </a:solidFill>
              <a:effectLst/>
              <a:latin typeface="Century Gothic" panose="020B0502020202020204" pitchFamily="34" charset="0"/>
            </a:endParaRPr>
          </a:p>
          <a:p>
            <a:pPr marL="285750" indent="-285750" algn="l">
              <a:spcBef>
                <a:spcPts val="1200"/>
              </a:spcBef>
              <a:spcAft>
                <a:spcPts val="0"/>
              </a:spcAft>
              <a:buFont typeface="Arial" panose="020B0604020202020204" pitchFamily="34" charset="0"/>
              <a:buChar char="•"/>
            </a:pPr>
            <a:r>
              <a:rPr lang="en-GB" sz="1800" b="0" i="0" dirty="0">
                <a:solidFill>
                  <a:schemeClr val="accent1"/>
                </a:solidFill>
                <a:effectLst/>
                <a:latin typeface="Century Gothic" panose="020B0502020202020204" pitchFamily="34" charset="0"/>
              </a:rPr>
              <a:t>Repeat</a:t>
            </a:r>
          </a:p>
          <a:p>
            <a:pPr marL="285750" indent="-285750" algn="l">
              <a:spcBef>
                <a:spcPts val="1200"/>
              </a:spcBef>
              <a:spcAft>
                <a:spcPts val="0"/>
              </a:spcAft>
              <a:buFont typeface="Arial" panose="020B0604020202020204" pitchFamily="34" charset="0"/>
              <a:buChar char="•"/>
            </a:pPr>
            <a:r>
              <a:rPr lang="en-GB" dirty="0">
                <a:solidFill>
                  <a:schemeClr val="accent1"/>
                </a:solidFill>
                <a:latin typeface="Century Gothic" panose="020B0502020202020204" pitchFamily="34" charset="0"/>
              </a:rPr>
              <a:t>Calculate the mean at each distance</a:t>
            </a:r>
            <a:endParaRPr lang="en-GB" sz="1800" b="0" i="0" dirty="0">
              <a:solidFill>
                <a:schemeClr val="accent1"/>
              </a:solidFill>
              <a:effectLst/>
              <a:latin typeface="Century Gothic" panose="020B0502020202020204" pitchFamily="34" charset="0"/>
            </a:endParaRPr>
          </a:p>
        </p:txBody>
      </p:sp>
      <p:pic>
        <p:nvPicPr>
          <p:cNvPr id="5" name="Picture 4" descr="Shape, arrow&#10;&#10;Description automatically generated">
            <a:extLst>
              <a:ext uri="{FF2B5EF4-FFF2-40B4-BE49-F238E27FC236}">
                <a16:creationId xmlns:a16="http://schemas.microsoft.com/office/drawing/2014/main" id="{DFC8516D-9FB3-2040-8CBE-C6D48758F8F4}"/>
              </a:ext>
            </a:extLst>
          </p:cNvPr>
          <p:cNvPicPr>
            <a:picLocks noChangeAspect="1"/>
          </p:cNvPicPr>
          <p:nvPr/>
        </p:nvPicPr>
        <p:blipFill>
          <a:blip r:embed="rId3"/>
          <a:stretch>
            <a:fillRect/>
          </a:stretch>
        </p:blipFill>
        <p:spPr>
          <a:xfrm>
            <a:off x="10290718" y="5571410"/>
            <a:ext cx="1182136" cy="1182136"/>
          </a:xfrm>
          <a:prstGeom prst="rect">
            <a:avLst/>
          </a:prstGeom>
        </p:spPr>
      </p:pic>
      <p:sp>
        <p:nvSpPr>
          <p:cNvPr id="11" name="TextBox 10">
            <a:extLst>
              <a:ext uri="{FF2B5EF4-FFF2-40B4-BE49-F238E27FC236}">
                <a16:creationId xmlns:a16="http://schemas.microsoft.com/office/drawing/2014/main" id="{E3708C7E-1654-D24F-8B55-F216FC727435}"/>
              </a:ext>
            </a:extLst>
          </p:cNvPr>
          <p:cNvSpPr txBox="1"/>
          <p:nvPr/>
        </p:nvSpPr>
        <p:spPr>
          <a:xfrm>
            <a:off x="111738" y="767998"/>
            <a:ext cx="2489414" cy="369332"/>
          </a:xfrm>
          <a:prstGeom prst="rect">
            <a:avLst/>
          </a:prstGeom>
          <a:noFill/>
        </p:spPr>
        <p:txBody>
          <a:bodyPr wrap="square" rtlCol="0">
            <a:spAutoFit/>
          </a:bodyPr>
          <a:lstStyle/>
          <a:p>
            <a:r>
              <a:rPr lang="en-GB">
                <a:solidFill>
                  <a:schemeClr val="bg1">
                    <a:lumMod val="50000"/>
                  </a:schemeClr>
                </a:solidFill>
                <a:latin typeface="Century Gothic" panose="020B0502020202020204" pitchFamily="34" charset="0"/>
              </a:rPr>
              <a:t>Example question:</a:t>
            </a:r>
          </a:p>
        </p:txBody>
      </p:sp>
      <p:sp>
        <p:nvSpPr>
          <p:cNvPr id="12" name="TextBox 11">
            <a:extLst>
              <a:ext uri="{FF2B5EF4-FFF2-40B4-BE49-F238E27FC236}">
                <a16:creationId xmlns:a16="http://schemas.microsoft.com/office/drawing/2014/main" id="{786404E9-C63A-4342-9878-6D083B112773}"/>
              </a:ext>
            </a:extLst>
          </p:cNvPr>
          <p:cNvSpPr txBox="1"/>
          <p:nvPr/>
        </p:nvSpPr>
        <p:spPr>
          <a:xfrm>
            <a:off x="111738" y="3170363"/>
            <a:ext cx="2339513" cy="369332"/>
          </a:xfrm>
          <a:prstGeom prst="rect">
            <a:avLst/>
          </a:prstGeom>
          <a:noFill/>
        </p:spPr>
        <p:txBody>
          <a:bodyPr wrap="square" rtlCol="0">
            <a:spAutoFit/>
          </a:bodyPr>
          <a:lstStyle/>
          <a:p>
            <a:r>
              <a:rPr lang="en-GB" dirty="0">
                <a:solidFill>
                  <a:schemeClr val="bg1">
                    <a:lumMod val="50000"/>
                  </a:schemeClr>
                </a:solidFill>
                <a:latin typeface="Century Gothic" panose="020B0502020202020204" pitchFamily="34" charset="0"/>
              </a:rPr>
              <a:t>Model answer:</a:t>
            </a:r>
          </a:p>
        </p:txBody>
      </p:sp>
      <p:sp>
        <p:nvSpPr>
          <p:cNvPr id="10" name="Rectangle 9">
            <a:extLst>
              <a:ext uri="{FF2B5EF4-FFF2-40B4-BE49-F238E27FC236}">
                <a16:creationId xmlns:a16="http://schemas.microsoft.com/office/drawing/2014/main" id="{7C0BF709-74BC-3B4F-8C16-F7482BC005CA}"/>
              </a:ext>
            </a:extLst>
          </p:cNvPr>
          <p:cNvSpPr/>
          <p:nvPr/>
        </p:nvSpPr>
        <p:spPr>
          <a:xfrm>
            <a:off x="6900472" y="982176"/>
            <a:ext cx="4222230" cy="4524315"/>
          </a:xfrm>
          <a:prstGeom prst="rect">
            <a:avLst/>
          </a:prstGeom>
        </p:spPr>
        <p:txBody>
          <a:bodyPr wrap="square">
            <a:spAutoFit/>
          </a:bodyPr>
          <a:lstStyle/>
          <a:p>
            <a:r>
              <a:rPr lang="en-GB" sz="2400" dirty="0">
                <a:latin typeface="Century Gothic" panose="020B0502020202020204" pitchFamily="34" charset="0"/>
              </a:rPr>
              <a:t>To ‘describe’, your answer should:</a:t>
            </a:r>
          </a:p>
          <a:p>
            <a:pPr algn="ctr"/>
            <a:endParaRPr lang="en-GB" sz="2400" dirty="0">
              <a:latin typeface="Century Gothic" panose="020B0502020202020204" pitchFamily="34" charset="0"/>
            </a:endParaRPr>
          </a:p>
          <a:p>
            <a:pPr marL="285750" indent="-285750">
              <a:buFont typeface="Arial" panose="020B0604020202020204" pitchFamily="34" charset="0"/>
              <a:buChar char="•"/>
            </a:pPr>
            <a:r>
              <a:rPr lang="en-GB" sz="2400" dirty="0">
                <a:latin typeface="Century Gothic" panose="020B0502020202020204" pitchFamily="34" charset="0"/>
              </a:rPr>
              <a:t>Use </a:t>
            </a:r>
            <a:r>
              <a:rPr lang="en-GB" sz="2400" b="1" dirty="0">
                <a:latin typeface="Century Gothic" panose="020B0502020202020204" pitchFamily="34" charset="0"/>
              </a:rPr>
              <a:t>bullet points </a:t>
            </a:r>
            <a:r>
              <a:rPr lang="en-GB" sz="2400" dirty="0">
                <a:latin typeface="Century Gothic" panose="020B0502020202020204" pitchFamily="34" charset="0"/>
              </a:rPr>
              <a:t>to keep your answer clear</a:t>
            </a:r>
          </a:p>
          <a:p>
            <a:pPr marL="285750" indent="-285750">
              <a:buFont typeface="Arial" panose="020B0604020202020204" pitchFamily="34" charset="0"/>
              <a:buChar char="•"/>
            </a:pPr>
            <a:r>
              <a:rPr lang="en-GB" sz="2400" dirty="0">
                <a:latin typeface="Century Gothic" panose="020B0502020202020204" pitchFamily="34" charset="0"/>
              </a:rPr>
              <a:t>Cover enough points to </a:t>
            </a:r>
            <a:r>
              <a:rPr lang="en-GB" sz="2400" b="1" dirty="0">
                <a:latin typeface="Century Gothic" panose="020B0502020202020204" pitchFamily="34" charset="0"/>
              </a:rPr>
              <a:t>fully answer </a:t>
            </a:r>
            <a:r>
              <a:rPr lang="en-GB" sz="2400" dirty="0">
                <a:latin typeface="Century Gothic" panose="020B0502020202020204" pitchFamily="34" charset="0"/>
              </a:rPr>
              <a:t>the question</a:t>
            </a:r>
          </a:p>
          <a:p>
            <a:pPr marL="285750" indent="-285750">
              <a:buFont typeface="Arial" panose="020B0604020202020204" pitchFamily="34" charset="0"/>
              <a:buChar char="•"/>
            </a:pPr>
            <a:r>
              <a:rPr lang="en-GB" sz="2400" dirty="0">
                <a:latin typeface="Century Gothic" panose="020B0502020202020204" pitchFamily="34" charset="0"/>
              </a:rPr>
              <a:t>Use scientific </a:t>
            </a:r>
            <a:r>
              <a:rPr lang="en-GB" sz="2400" b="1" dirty="0">
                <a:latin typeface="Century Gothic" panose="020B0502020202020204" pitchFamily="34" charset="0"/>
              </a:rPr>
              <a:t>keywords</a:t>
            </a:r>
            <a:r>
              <a:rPr lang="en-GB" sz="2400" dirty="0">
                <a:latin typeface="Century Gothic" panose="020B0502020202020204" pitchFamily="34" charset="0"/>
              </a:rPr>
              <a:t> in your answer</a:t>
            </a:r>
          </a:p>
          <a:p>
            <a:pPr marL="285750" indent="-285750">
              <a:buFont typeface="Arial" panose="020B0604020202020204" pitchFamily="34" charset="0"/>
              <a:buChar char="•"/>
            </a:pPr>
            <a:r>
              <a:rPr lang="en-GB" sz="2400" dirty="0">
                <a:latin typeface="Century Gothic" panose="020B0502020202020204" pitchFamily="34" charset="0"/>
              </a:rPr>
              <a:t>‘</a:t>
            </a:r>
            <a:r>
              <a:rPr lang="en-GB" sz="2400" b="1" dirty="0">
                <a:latin typeface="Century Gothic" panose="020B0502020202020204" pitchFamily="34" charset="0"/>
              </a:rPr>
              <a:t>Say what you see</a:t>
            </a:r>
            <a:r>
              <a:rPr lang="en-GB" sz="2400" dirty="0">
                <a:latin typeface="Century Gothic" panose="020B0502020202020204" pitchFamily="34" charset="0"/>
              </a:rPr>
              <a:t>’ if there is a diagram, graph or table. </a:t>
            </a:r>
          </a:p>
        </p:txBody>
      </p:sp>
    </p:spTree>
    <p:extLst>
      <p:ext uri="{BB962C8B-B14F-4D97-AF65-F5344CB8AC3E}">
        <p14:creationId xmlns:p14="http://schemas.microsoft.com/office/powerpoint/2010/main" val="38938021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0ADA5D-EF3B-BD4E-93D1-EBAA704F36FE}"/>
              </a:ext>
            </a:extLst>
          </p:cNvPr>
          <p:cNvSpPr>
            <a:spLocks noGrp="1"/>
          </p:cNvSpPr>
          <p:nvPr>
            <p:ph type="title"/>
          </p:nvPr>
        </p:nvSpPr>
        <p:spPr/>
        <p:txBody>
          <a:bodyPr/>
          <a:lstStyle/>
          <a:p>
            <a:r>
              <a:rPr lang="en-US">
                <a:latin typeface="Century Gothic" panose="020B0502020202020204" pitchFamily="34" charset="0"/>
              </a:rPr>
              <a:t>Biodiversity Practical</a:t>
            </a:r>
          </a:p>
        </p:txBody>
      </p:sp>
      <p:sp>
        <p:nvSpPr>
          <p:cNvPr id="3" name="TextBox 2">
            <a:extLst>
              <a:ext uri="{FF2B5EF4-FFF2-40B4-BE49-F238E27FC236}">
                <a16:creationId xmlns:a16="http://schemas.microsoft.com/office/drawing/2014/main" id="{D8C055AC-EBD6-F04D-A144-AF4CE08268B0}"/>
              </a:ext>
            </a:extLst>
          </p:cNvPr>
          <p:cNvSpPr txBox="1"/>
          <p:nvPr/>
        </p:nvSpPr>
        <p:spPr>
          <a:xfrm>
            <a:off x="540000" y="1224642"/>
            <a:ext cx="10022253" cy="1938992"/>
          </a:xfrm>
          <a:prstGeom prst="rect">
            <a:avLst/>
          </a:prstGeom>
          <a:noFill/>
        </p:spPr>
        <p:txBody>
          <a:bodyPr wrap="square" rtlCol="0">
            <a:spAutoFit/>
          </a:bodyPr>
          <a:lstStyle/>
          <a:p>
            <a:r>
              <a:rPr lang="en-GB" sz="2400">
                <a:latin typeface="Century Gothic" panose="020B0502020202020204" pitchFamily="34" charset="0"/>
              </a:rPr>
              <a:t>Part 1:</a:t>
            </a:r>
          </a:p>
          <a:p>
            <a:r>
              <a:rPr lang="en-GB" sz="2400">
                <a:latin typeface="Century Gothic" panose="020B0502020202020204" pitchFamily="34" charset="0"/>
              </a:rPr>
              <a:t>Measure the population size of a species in a habitat</a:t>
            </a:r>
          </a:p>
          <a:p>
            <a:r>
              <a:rPr lang="en-GB" sz="2400" i="1">
                <a:latin typeface="Century Gothic" panose="020B0502020202020204" pitchFamily="34" charset="0"/>
              </a:rPr>
              <a:t>Random sampling</a:t>
            </a:r>
          </a:p>
          <a:p>
            <a:endParaRPr lang="en-US" sz="2400">
              <a:latin typeface="Century Gothic" panose="020B0502020202020204" pitchFamily="34" charset="0"/>
            </a:endParaRPr>
          </a:p>
          <a:p>
            <a:endParaRPr lang="en-US" sz="2400">
              <a:latin typeface="Century Gothic" panose="020B0502020202020204" pitchFamily="34" charset="0"/>
            </a:endParaRPr>
          </a:p>
        </p:txBody>
      </p:sp>
      <p:sp>
        <p:nvSpPr>
          <p:cNvPr id="4" name="TextBox 3">
            <a:extLst>
              <a:ext uri="{FF2B5EF4-FFF2-40B4-BE49-F238E27FC236}">
                <a16:creationId xmlns:a16="http://schemas.microsoft.com/office/drawing/2014/main" id="{4D04586E-30CA-A441-B2F8-8DE3ED820169}"/>
              </a:ext>
            </a:extLst>
          </p:cNvPr>
          <p:cNvSpPr txBox="1"/>
          <p:nvPr/>
        </p:nvSpPr>
        <p:spPr>
          <a:xfrm>
            <a:off x="539999" y="3034392"/>
            <a:ext cx="10022253" cy="1938992"/>
          </a:xfrm>
          <a:prstGeom prst="rect">
            <a:avLst/>
          </a:prstGeom>
          <a:noFill/>
        </p:spPr>
        <p:txBody>
          <a:bodyPr wrap="square" rtlCol="0">
            <a:spAutoFit/>
          </a:bodyPr>
          <a:lstStyle/>
          <a:p>
            <a:r>
              <a:rPr lang="en-GB" sz="2400" dirty="0">
                <a:latin typeface="Century Gothic" panose="020B0502020202020204" pitchFamily="34" charset="0"/>
              </a:rPr>
              <a:t>Part 2:</a:t>
            </a:r>
          </a:p>
          <a:p>
            <a:r>
              <a:rPr lang="en-GB" sz="2400" dirty="0">
                <a:latin typeface="Century Gothic" panose="020B0502020202020204" pitchFamily="34" charset="0"/>
              </a:rPr>
              <a:t>Investigate the effect of a factor on the distribution of a species</a:t>
            </a:r>
          </a:p>
          <a:p>
            <a:r>
              <a:rPr lang="en-GB" sz="2400" i="1" dirty="0">
                <a:latin typeface="Century Gothic" panose="020B0502020202020204" pitchFamily="34" charset="0"/>
              </a:rPr>
              <a:t>Systematic sampling</a:t>
            </a:r>
          </a:p>
          <a:p>
            <a:endParaRPr lang="en-US" sz="2400" dirty="0">
              <a:latin typeface="Century Gothic" panose="020B0502020202020204" pitchFamily="34" charset="0"/>
            </a:endParaRPr>
          </a:p>
          <a:p>
            <a:endParaRPr lang="en-US" sz="2400" dirty="0">
              <a:latin typeface="Century Gothic" panose="020B0502020202020204" pitchFamily="34" charset="0"/>
            </a:endParaRPr>
          </a:p>
        </p:txBody>
      </p:sp>
    </p:spTree>
    <p:extLst>
      <p:ext uri="{BB962C8B-B14F-4D97-AF65-F5344CB8AC3E}">
        <p14:creationId xmlns:p14="http://schemas.microsoft.com/office/powerpoint/2010/main" val="4083761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8C055AC-EBD6-F04D-A144-AF4CE08268B0}"/>
              </a:ext>
            </a:extLst>
          </p:cNvPr>
          <p:cNvSpPr txBox="1"/>
          <p:nvPr/>
        </p:nvSpPr>
        <p:spPr>
          <a:xfrm>
            <a:off x="118760" y="0"/>
            <a:ext cx="11429393" cy="5324535"/>
          </a:xfrm>
          <a:prstGeom prst="rect">
            <a:avLst/>
          </a:prstGeom>
          <a:noFill/>
        </p:spPr>
        <p:txBody>
          <a:bodyPr wrap="square" rtlCol="0">
            <a:spAutoFit/>
          </a:bodyPr>
          <a:lstStyle/>
          <a:p>
            <a:r>
              <a:rPr lang="en-US" sz="2000" b="1" u="sng" dirty="0">
                <a:latin typeface="Century Gothic" panose="020B0502020202020204" pitchFamily="34" charset="0"/>
              </a:rPr>
              <a:t>Biodiversity Practical</a:t>
            </a:r>
          </a:p>
          <a:p>
            <a:endParaRPr lang="en-US" sz="2000" dirty="0">
              <a:latin typeface="Century Gothic" panose="020B0502020202020204" pitchFamily="34" charset="0"/>
            </a:endParaRPr>
          </a:p>
          <a:p>
            <a:r>
              <a:rPr lang="en-GB" sz="2000" dirty="0">
                <a:latin typeface="Century Gothic" panose="020B0502020202020204" pitchFamily="34" charset="0"/>
              </a:rPr>
              <a:t>Part 1: </a:t>
            </a:r>
            <a:r>
              <a:rPr lang="en-GB" sz="2000" i="1" dirty="0">
                <a:latin typeface="Century Gothic" panose="020B0502020202020204" pitchFamily="34" charset="0"/>
              </a:rPr>
              <a:t>Random sampling</a:t>
            </a:r>
          </a:p>
          <a:p>
            <a:endParaRPr lang="en-GB" sz="2000" dirty="0">
              <a:latin typeface="Century Gothic" panose="020B0502020202020204" pitchFamily="34" charset="0"/>
            </a:endParaRPr>
          </a:p>
          <a:p>
            <a:r>
              <a:rPr lang="en-GB" sz="2000" dirty="0">
                <a:latin typeface="Century Gothic" panose="020B0502020202020204" pitchFamily="34" charset="0"/>
              </a:rPr>
              <a:t>Measure the population size of a species in a habitat.</a:t>
            </a:r>
          </a:p>
          <a:p>
            <a:endParaRPr lang="en-GB" sz="2000" i="1" dirty="0">
              <a:latin typeface="Century Gothic" panose="020B0502020202020204" pitchFamily="34" charset="0"/>
            </a:endParaRPr>
          </a:p>
          <a:p>
            <a:r>
              <a:rPr lang="en-GB" sz="2000" b="1" i="1" u="sng" dirty="0">
                <a:latin typeface="Century Gothic" panose="020B0502020202020204" pitchFamily="34" charset="0"/>
              </a:rPr>
              <a:t>Procedure</a:t>
            </a:r>
            <a:r>
              <a:rPr lang="en-GB" sz="2000" i="1" dirty="0">
                <a:latin typeface="Century Gothic" panose="020B0502020202020204" pitchFamily="34" charset="0"/>
              </a:rPr>
              <a:t>:</a:t>
            </a:r>
          </a:p>
          <a:p>
            <a:endParaRPr lang="en-GB" sz="2000" i="1" dirty="0">
              <a:latin typeface="Century Gothic" panose="020B0502020202020204" pitchFamily="34" charset="0"/>
            </a:endParaRPr>
          </a:p>
          <a:p>
            <a:pPr marL="457200" indent="-457200">
              <a:buFont typeface="+mj-lt"/>
              <a:buAutoNum type="arabicPeriod"/>
            </a:pPr>
            <a:r>
              <a:rPr lang="en-GB" sz="2000" i="1" dirty="0">
                <a:latin typeface="Century Gothic" panose="020B0502020202020204" pitchFamily="34" charset="0"/>
              </a:rPr>
              <a:t>Use a random number generator to select 10 sets of co-ordinates (where the quadrats will be placed).</a:t>
            </a:r>
          </a:p>
          <a:p>
            <a:pPr marL="457200" indent="-457200">
              <a:buFont typeface="+mj-lt"/>
              <a:buAutoNum type="arabicPeriod"/>
            </a:pPr>
            <a:endParaRPr lang="en-GB" sz="2000" i="1" dirty="0">
              <a:latin typeface="Century Gothic" panose="020B0502020202020204" pitchFamily="34" charset="0"/>
            </a:endParaRPr>
          </a:p>
          <a:p>
            <a:pPr marL="457200" indent="-457200">
              <a:buFont typeface="+mj-lt"/>
              <a:buAutoNum type="arabicPeriod"/>
            </a:pPr>
            <a:r>
              <a:rPr lang="en-GB" sz="2000" i="1" dirty="0">
                <a:latin typeface="Century Gothic" panose="020B0502020202020204" pitchFamily="34" charset="0"/>
              </a:rPr>
              <a:t>Count the number of daisies (    ) and marigold (    ) inside the quadrat (if only part of a flower is inside the quadrat it still counts).</a:t>
            </a:r>
          </a:p>
          <a:p>
            <a:pPr marL="457200" indent="-457200">
              <a:buFont typeface="+mj-lt"/>
              <a:buAutoNum type="arabicPeriod"/>
            </a:pPr>
            <a:endParaRPr lang="en-GB" sz="2000" i="1" dirty="0">
              <a:latin typeface="Century Gothic" panose="020B0502020202020204" pitchFamily="34" charset="0"/>
            </a:endParaRPr>
          </a:p>
          <a:p>
            <a:pPr marL="457200" indent="-457200">
              <a:buFont typeface="+mj-lt"/>
              <a:buAutoNum type="arabicPeriod"/>
            </a:pPr>
            <a:r>
              <a:rPr lang="en-GB" sz="2000" i="1" dirty="0">
                <a:latin typeface="Century Gothic" panose="020B0502020202020204" pitchFamily="34" charset="0"/>
              </a:rPr>
              <a:t>Record the number of daisies and marigold flowers in each quadrat.</a:t>
            </a:r>
          </a:p>
          <a:p>
            <a:pPr marL="457200" indent="-457200">
              <a:buFont typeface="+mj-lt"/>
              <a:buAutoNum type="arabicPeriod"/>
            </a:pPr>
            <a:endParaRPr lang="en-GB" sz="2000" i="1" dirty="0">
              <a:latin typeface="Century Gothic" panose="020B0502020202020204" pitchFamily="34" charset="0"/>
            </a:endParaRPr>
          </a:p>
          <a:p>
            <a:pPr marL="457200" indent="-457200">
              <a:buFont typeface="+mj-lt"/>
              <a:buAutoNum type="arabicPeriod"/>
            </a:pPr>
            <a:r>
              <a:rPr lang="en-GB" sz="2000" i="1" dirty="0">
                <a:latin typeface="Century Gothic" panose="020B0502020202020204" pitchFamily="34" charset="0"/>
              </a:rPr>
              <a:t>Calculate the average (mean) number of each plant in a quadrat.</a:t>
            </a:r>
          </a:p>
        </p:txBody>
      </p:sp>
      <p:graphicFrame>
        <p:nvGraphicFramePr>
          <p:cNvPr id="11" name="Table 11">
            <a:extLst>
              <a:ext uri="{FF2B5EF4-FFF2-40B4-BE49-F238E27FC236}">
                <a16:creationId xmlns:a16="http://schemas.microsoft.com/office/drawing/2014/main" id="{0D3D6FBF-1215-0C13-D0A2-4F2E9D70E536}"/>
              </a:ext>
            </a:extLst>
          </p:cNvPr>
          <p:cNvGraphicFramePr>
            <a:graphicFrameLocks noGrp="1"/>
          </p:cNvGraphicFramePr>
          <p:nvPr>
            <p:extLst>
              <p:ext uri="{D42A27DB-BD31-4B8C-83A1-F6EECF244321}">
                <p14:modId xmlns:p14="http://schemas.microsoft.com/office/powerpoint/2010/main" val="4252692054"/>
              </p:ext>
            </p:extLst>
          </p:nvPr>
        </p:nvGraphicFramePr>
        <p:xfrm>
          <a:off x="118760" y="5506721"/>
          <a:ext cx="11360671" cy="1371600"/>
        </p:xfrm>
        <a:graphic>
          <a:graphicData uri="http://schemas.openxmlformats.org/drawingml/2006/table">
            <a:tbl>
              <a:tblPr firstRow="1" bandRow="1">
                <a:tableStyleId>{5C22544A-7EE6-4342-B048-85BDC9FD1C3A}</a:tableStyleId>
              </a:tblPr>
              <a:tblGrid>
                <a:gridCol w="2070995">
                  <a:extLst>
                    <a:ext uri="{9D8B030D-6E8A-4147-A177-3AD203B41FA5}">
                      <a16:colId xmlns:a16="http://schemas.microsoft.com/office/drawing/2014/main" val="2233657101"/>
                    </a:ext>
                  </a:extLst>
                </a:gridCol>
                <a:gridCol w="803432">
                  <a:extLst>
                    <a:ext uri="{9D8B030D-6E8A-4147-A177-3AD203B41FA5}">
                      <a16:colId xmlns:a16="http://schemas.microsoft.com/office/drawing/2014/main" val="4161869605"/>
                    </a:ext>
                  </a:extLst>
                </a:gridCol>
                <a:gridCol w="803432">
                  <a:extLst>
                    <a:ext uri="{9D8B030D-6E8A-4147-A177-3AD203B41FA5}">
                      <a16:colId xmlns:a16="http://schemas.microsoft.com/office/drawing/2014/main" val="2589739195"/>
                    </a:ext>
                  </a:extLst>
                </a:gridCol>
                <a:gridCol w="803432">
                  <a:extLst>
                    <a:ext uri="{9D8B030D-6E8A-4147-A177-3AD203B41FA5}">
                      <a16:colId xmlns:a16="http://schemas.microsoft.com/office/drawing/2014/main" val="3605507749"/>
                    </a:ext>
                  </a:extLst>
                </a:gridCol>
                <a:gridCol w="803432">
                  <a:extLst>
                    <a:ext uri="{9D8B030D-6E8A-4147-A177-3AD203B41FA5}">
                      <a16:colId xmlns:a16="http://schemas.microsoft.com/office/drawing/2014/main" val="1671299567"/>
                    </a:ext>
                  </a:extLst>
                </a:gridCol>
                <a:gridCol w="803432">
                  <a:extLst>
                    <a:ext uri="{9D8B030D-6E8A-4147-A177-3AD203B41FA5}">
                      <a16:colId xmlns:a16="http://schemas.microsoft.com/office/drawing/2014/main" val="3913335351"/>
                    </a:ext>
                  </a:extLst>
                </a:gridCol>
                <a:gridCol w="803432">
                  <a:extLst>
                    <a:ext uri="{9D8B030D-6E8A-4147-A177-3AD203B41FA5}">
                      <a16:colId xmlns:a16="http://schemas.microsoft.com/office/drawing/2014/main" val="1073620907"/>
                    </a:ext>
                  </a:extLst>
                </a:gridCol>
                <a:gridCol w="803432">
                  <a:extLst>
                    <a:ext uri="{9D8B030D-6E8A-4147-A177-3AD203B41FA5}">
                      <a16:colId xmlns:a16="http://schemas.microsoft.com/office/drawing/2014/main" val="2899304961"/>
                    </a:ext>
                  </a:extLst>
                </a:gridCol>
                <a:gridCol w="803432">
                  <a:extLst>
                    <a:ext uri="{9D8B030D-6E8A-4147-A177-3AD203B41FA5}">
                      <a16:colId xmlns:a16="http://schemas.microsoft.com/office/drawing/2014/main" val="1832908714"/>
                    </a:ext>
                  </a:extLst>
                </a:gridCol>
                <a:gridCol w="803432">
                  <a:extLst>
                    <a:ext uri="{9D8B030D-6E8A-4147-A177-3AD203B41FA5}">
                      <a16:colId xmlns:a16="http://schemas.microsoft.com/office/drawing/2014/main" val="192782928"/>
                    </a:ext>
                  </a:extLst>
                </a:gridCol>
                <a:gridCol w="803432">
                  <a:extLst>
                    <a:ext uri="{9D8B030D-6E8A-4147-A177-3AD203B41FA5}">
                      <a16:colId xmlns:a16="http://schemas.microsoft.com/office/drawing/2014/main" val="3900239854"/>
                    </a:ext>
                  </a:extLst>
                </a:gridCol>
                <a:gridCol w="1255356">
                  <a:extLst>
                    <a:ext uri="{9D8B030D-6E8A-4147-A177-3AD203B41FA5}">
                      <a16:colId xmlns:a16="http://schemas.microsoft.com/office/drawing/2014/main" val="559301547"/>
                    </a:ext>
                  </a:extLst>
                </a:gridCol>
              </a:tblGrid>
              <a:tr h="0">
                <a:tc>
                  <a:txBody>
                    <a:bodyPr/>
                    <a:lstStyle/>
                    <a:p>
                      <a:pPr algn="ctr"/>
                      <a:r>
                        <a:rPr lang="en-GB" sz="2400" b="1" dirty="0">
                          <a:solidFill>
                            <a:schemeClr val="tx1"/>
                          </a:solidFill>
                          <a:latin typeface="Century Gothic" panose="020B0502020202020204" pitchFamily="34" charset="0"/>
                        </a:rPr>
                        <a:t>Quadrat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400" dirty="0">
                          <a:solidFill>
                            <a:schemeClr val="tx1"/>
                          </a:solidFill>
                          <a:latin typeface="Century Gothic" panose="020B0502020202020204" pitchFamily="34"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400" dirty="0">
                          <a:solidFill>
                            <a:schemeClr val="tx1"/>
                          </a:solidFill>
                          <a:latin typeface="Century Gothic" panose="020B0502020202020204" pitchFamily="34"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400" dirty="0">
                          <a:solidFill>
                            <a:schemeClr val="tx1"/>
                          </a:solidFill>
                          <a:latin typeface="Century Gothic" panose="020B0502020202020204" pitchFamily="34"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400" dirty="0">
                          <a:solidFill>
                            <a:schemeClr val="tx1"/>
                          </a:solidFill>
                          <a:latin typeface="Century Gothic" panose="020B0502020202020204" pitchFamily="34" charset="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400" dirty="0">
                          <a:solidFill>
                            <a:schemeClr val="tx1"/>
                          </a:solidFill>
                          <a:latin typeface="Century Gothic" panose="020B0502020202020204" pitchFamily="34"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400" dirty="0">
                          <a:solidFill>
                            <a:schemeClr val="tx1"/>
                          </a:solidFill>
                          <a:latin typeface="Century Gothic" panose="020B0502020202020204" pitchFamily="34" charset="0"/>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400" dirty="0">
                          <a:solidFill>
                            <a:schemeClr val="tx1"/>
                          </a:solidFill>
                          <a:latin typeface="Century Gothic" panose="020B0502020202020204" pitchFamily="34" charset="0"/>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400" dirty="0">
                          <a:solidFill>
                            <a:schemeClr val="tx1"/>
                          </a:solidFill>
                          <a:latin typeface="Century Gothic" panose="020B0502020202020204" pitchFamily="34" charset="0"/>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400" dirty="0">
                          <a:solidFill>
                            <a:schemeClr val="tx1"/>
                          </a:solidFill>
                          <a:latin typeface="Century Gothic" panose="020B0502020202020204" pitchFamily="34" charset="0"/>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400" dirty="0">
                          <a:solidFill>
                            <a:schemeClr val="tx1"/>
                          </a:solidFill>
                          <a:latin typeface="Century Gothic" panose="020B0502020202020204" pitchFamily="34" charset="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400" dirty="0">
                          <a:solidFill>
                            <a:schemeClr val="tx1"/>
                          </a:solidFill>
                          <a:latin typeface="Century Gothic" panose="020B0502020202020204" pitchFamily="34" charset="0"/>
                        </a:rPr>
                        <a:t>mean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4066356"/>
                  </a:ext>
                </a:extLst>
              </a:tr>
              <a:tr h="221978">
                <a:tc>
                  <a:txBody>
                    <a:bodyPr/>
                    <a:lstStyle/>
                    <a:p>
                      <a:pPr algn="ctr"/>
                      <a:r>
                        <a:rPr lang="en-GB" sz="2400" b="1" dirty="0">
                          <a:solidFill>
                            <a:schemeClr val="tx1"/>
                          </a:solidFill>
                          <a:latin typeface="Century Gothic" panose="020B0502020202020204" pitchFamily="34" charset="0"/>
                        </a:rPr>
                        <a:t>daisy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28544527"/>
                  </a:ext>
                </a:extLst>
              </a:tr>
              <a:tr h="221978">
                <a:tc>
                  <a:txBody>
                    <a:bodyPr/>
                    <a:lstStyle/>
                    <a:p>
                      <a:pPr algn="ctr"/>
                      <a:r>
                        <a:rPr lang="en-GB" sz="2400" b="1" dirty="0">
                          <a:solidFill>
                            <a:schemeClr val="tx1"/>
                          </a:solidFill>
                          <a:latin typeface="Century Gothic" panose="020B0502020202020204" pitchFamily="34" charset="0"/>
                        </a:rPr>
                        <a:t>marigold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37471655"/>
                  </a:ext>
                </a:extLst>
              </a:tr>
            </a:tbl>
          </a:graphicData>
        </a:graphic>
      </p:graphicFrame>
      <p:pic>
        <p:nvPicPr>
          <p:cNvPr id="12" name="Picture 11">
            <a:extLst>
              <a:ext uri="{FF2B5EF4-FFF2-40B4-BE49-F238E27FC236}">
                <a16:creationId xmlns:a16="http://schemas.microsoft.com/office/drawing/2014/main" id="{61019064-F106-5ABC-BB52-1E036678F07D}"/>
              </a:ext>
            </a:extLst>
          </p:cNvPr>
          <p:cNvPicPr>
            <a:picLocks noChangeAspect="1"/>
          </p:cNvPicPr>
          <p:nvPr/>
        </p:nvPicPr>
        <p:blipFill rotWithShape="1">
          <a:blip r:embed="rId3">
            <a:clrChange>
              <a:clrFrom>
                <a:srgbClr val="8AB412"/>
              </a:clrFrom>
              <a:clrTo>
                <a:srgbClr val="8AB412">
                  <a:alpha val="0"/>
                </a:srgbClr>
              </a:clrTo>
            </a:clrChange>
          </a:blip>
          <a:srcRect l="10512" t="7705" r="37174" b="32847"/>
          <a:stretch/>
        </p:blipFill>
        <p:spPr>
          <a:xfrm>
            <a:off x="4241704" y="3335744"/>
            <a:ext cx="338099" cy="384204"/>
          </a:xfrm>
          <a:prstGeom prst="rect">
            <a:avLst/>
          </a:prstGeom>
        </p:spPr>
      </p:pic>
      <p:pic>
        <p:nvPicPr>
          <p:cNvPr id="16" name="Picture 15">
            <a:extLst>
              <a:ext uri="{FF2B5EF4-FFF2-40B4-BE49-F238E27FC236}">
                <a16:creationId xmlns:a16="http://schemas.microsoft.com/office/drawing/2014/main" id="{97023732-8DD2-E6E6-F006-6D7B6A69C765}"/>
              </a:ext>
            </a:extLst>
          </p:cNvPr>
          <p:cNvPicPr>
            <a:picLocks noChangeAspect="1"/>
          </p:cNvPicPr>
          <p:nvPr/>
        </p:nvPicPr>
        <p:blipFill rotWithShape="1">
          <a:blip r:embed="rId4">
            <a:clrChange>
              <a:clrFrom>
                <a:srgbClr val="9ACF21"/>
              </a:clrFrom>
              <a:clrTo>
                <a:srgbClr val="9ACF21">
                  <a:alpha val="0"/>
                </a:srgbClr>
              </a:clrTo>
            </a:clrChange>
          </a:blip>
          <a:srcRect l="19707" t="28607" r="16612" b="5884"/>
          <a:stretch/>
        </p:blipFill>
        <p:spPr>
          <a:xfrm>
            <a:off x="6592589" y="3384333"/>
            <a:ext cx="288442" cy="308781"/>
          </a:xfrm>
          <a:prstGeom prst="rect">
            <a:avLst/>
          </a:prstGeom>
        </p:spPr>
      </p:pic>
      <p:pic>
        <p:nvPicPr>
          <p:cNvPr id="19" name="Picture 18">
            <a:extLst>
              <a:ext uri="{FF2B5EF4-FFF2-40B4-BE49-F238E27FC236}">
                <a16:creationId xmlns:a16="http://schemas.microsoft.com/office/drawing/2014/main" id="{8F1FD14E-1E0B-ED92-D1A3-40A2351A1639}"/>
              </a:ext>
            </a:extLst>
          </p:cNvPr>
          <p:cNvPicPr>
            <a:picLocks noChangeAspect="1"/>
          </p:cNvPicPr>
          <p:nvPr/>
        </p:nvPicPr>
        <p:blipFill rotWithShape="1">
          <a:blip r:embed="rId3">
            <a:clrChange>
              <a:clrFrom>
                <a:srgbClr val="8AB412"/>
              </a:clrFrom>
              <a:clrTo>
                <a:srgbClr val="8AB412">
                  <a:alpha val="0"/>
                </a:srgbClr>
              </a:clrTo>
            </a:clrChange>
          </a:blip>
          <a:srcRect l="10512" t="7705" r="37174" b="32847"/>
          <a:stretch/>
        </p:blipFill>
        <p:spPr>
          <a:xfrm>
            <a:off x="1788135" y="6003643"/>
            <a:ext cx="294805" cy="335006"/>
          </a:xfrm>
          <a:prstGeom prst="rect">
            <a:avLst/>
          </a:prstGeom>
        </p:spPr>
      </p:pic>
      <p:pic>
        <p:nvPicPr>
          <p:cNvPr id="20" name="Picture 19">
            <a:extLst>
              <a:ext uri="{FF2B5EF4-FFF2-40B4-BE49-F238E27FC236}">
                <a16:creationId xmlns:a16="http://schemas.microsoft.com/office/drawing/2014/main" id="{E950491C-A4B5-12F3-6319-1E3D40FE7AF7}"/>
              </a:ext>
            </a:extLst>
          </p:cNvPr>
          <p:cNvPicPr>
            <a:picLocks noChangeAspect="1"/>
          </p:cNvPicPr>
          <p:nvPr/>
        </p:nvPicPr>
        <p:blipFill rotWithShape="1">
          <a:blip r:embed="rId4">
            <a:clrChange>
              <a:clrFrom>
                <a:srgbClr val="9ACF21"/>
              </a:clrFrom>
              <a:clrTo>
                <a:srgbClr val="9ACF21">
                  <a:alpha val="0"/>
                </a:srgbClr>
              </a:clrTo>
            </a:clrChange>
          </a:blip>
          <a:srcRect l="19707" t="28607" r="16612" b="5884"/>
          <a:stretch/>
        </p:blipFill>
        <p:spPr>
          <a:xfrm>
            <a:off x="1831429" y="6493606"/>
            <a:ext cx="294805" cy="315593"/>
          </a:xfrm>
          <a:prstGeom prst="rect">
            <a:avLst/>
          </a:prstGeom>
        </p:spPr>
      </p:pic>
    </p:spTree>
    <p:extLst>
      <p:ext uri="{BB962C8B-B14F-4D97-AF65-F5344CB8AC3E}">
        <p14:creationId xmlns:p14="http://schemas.microsoft.com/office/powerpoint/2010/main" val="303318990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089" name="Picture 2088">
            <a:extLst>
              <a:ext uri="{FF2B5EF4-FFF2-40B4-BE49-F238E27FC236}">
                <a16:creationId xmlns:a16="http://schemas.microsoft.com/office/drawing/2014/main" id="{10BF1BC5-4B48-4414-E90E-F3ED0E654132}"/>
              </a:ext>
            </a:extLst>
          </p:cNvPr>
          <p:cNvPicPr>
            <a:picLocks noChangeAspect="1"/>
          </p:cNvPicPr>
          <p:nvPr/>
        </p:nvPicPr>
        <p:blipFill rotWithShape="1">
          <a:blip r:embed="rId3"/>
          <a:srcRect t="1199"/>
          <a:stretch/>
        </p:blipFill>
        <p:spPr>
          <a:xfrm>
            <a:off x="1" y="0"/>
            <a:ext cx="11548153" cy="6858000"/>
          </a:xfrm>
          <a:prstGeom prst="rect">
            <a:avLst/>
          </a:prstGeom>
        </p:spPr>
      </p:pic>
      <p:pic>
        <p:nvPicPr>
          <p:cNvPr id="2134" name="Picture 2133">
            <a:extLst>
              <a:ext uri="{FF2B5EF4-FFF2-40B4-BE49-F238E27FC236}">
                <a16:creationId xmlns:a16="http://schemas.microsoft.com/office/drawing/2014/main" id="{18E8B6D4-5AA0-21AF-ED72-D085E514127F}"/>
              </a:ext>
            </a:extLst>
          </p:cNvPr>
          <p:cNvPicPr>
            <a:picLocks noChangeAspect="1"/>
          </p:cNvPicPr>
          <p:nvPr/>
        </p:nvPicPr>
        <p:blipFill>
          <a:blip r:embed="rId4"/>
          <a:stretch>
            <a:fillRect/>
          </a:stretch>
        </p:blipFill>
        <p:spPr>
          <a:xfrm>
            <a:off x="-1824936" y="23066"/>
            <a:ext cx="1682642" cy="1707028"/>
          </a:xfrm>
          <a:prstGeom prst="rect">
            <a:avLst/>
          </a:prstGeom>
        </p:spPr>
      </p:pic>
      <p:pic>
        <p:nvPicPr>
          <p:cNvPr id="2135" name="Picture 2134">
            <a:extLst>
              <a:ext uri="{FF2B5EF4-FFF2-40B4-BE49-F238E27FC236}">
                <a16:creationId xmlns:a16="http://schemas.microsoft.com/office/drawing/2014/main" id="{896E72BF-90FE-4ADB-2D15-EF4CAFAD2AAE}"/>
              </a:ext>
            </a:extLst>
          </p:cNvPr>
          <p:cNvPicPr>
            <a:picLocks noChangeAspect="1"/>
          </p:cNvPicPr>
          <p:nvPr/>
        </p:nvPicPr>
        <p:blipFill>
          <a:blip r:embed="rId4"/>
          <a:stretch>
            <a:fillRect/>
          </a:stretch>
        </p:blipFill>
        <p:spPr>
          <a:xfrm rot="1774233">
            <a:off x="-2065411" y="2575486"/>
            <a:ext cx="1682642" cy="1707028"/>
          </a:xfrm>
          <a:prstGeom prst="rect">
            <a:avLst/>
          </a:prstGeom>
        </p:spPr>
      </p:pic>
      <p:pic>
        <p:nvPicPr>
          <p:cNvPr id="2136" name="Picture 2135">
            <a:extLst>
              <a:ext uri="{FF2B5EF4-FFF2-40B4-BE49-F238E27FC236}">
                <a16:creationId xmlns:a16="http://schemas.microsoft.com/office/drawing/2014/main" id="{37151A89-C67C-4E4C-7C2A-CE75D863E965}"/>
              </a:ext>
            </a:extLst>
          </p:cNvPr>
          <p:cNvPicPr>
            <a:picLocks noChangeAspect="1"/>
          </p:cNvPicPr>
          <p:nvPr/>
        </p:nvPicPr>
        <p:blipFill>
          <a:blip r:embed="rId4"/>
          <a:stretch>
            <a:fillRect/>
          </a:stretch>
        </p:blipFill>
        <p:spPr>
          <a:xfrm>
            <a:off x="-1960213" y="5127906"/>
            <a:ext cx="1682642" cy="1707028"/>
          </a:xfrm>
          <a:prstGeom prst="rect">
            <a:avLst/>
          </a:prstGeom>
        </p:spPr>
      </p:pic>
      <p:pic>
        <p:nvPicPr>
          <p:cNvPr id="2137" name="Picture 2136">
            <a:extLst>
              <a:ext uri="{FF2B5EF4-FFF2-40B4-BE49-F238E27FC236}">
                <a16:creationId xmlns:a16="http://schemas.microsoft.com/office/drawing/2014/main" id="{EEE3205F-3536-A5CF-010E-A410945C376F}"/>
              </a:ext>
            </a:extLst>
          </p:cNvPr>
          <p:cNvPicPr>
            <a:picLocks noChangeAspect="1"/>
          </p:cNvPicPr>
          <p:nvPr/>
        </p:nvPicPr>
        <p:blipFill>
          <a:blip r:embed="rId4"/>
          <a:stretch>
            <a:fillRect/>
          </a:stretch>
        </p:blipFill>
        <p:spPr>
          <a:xfrm rot="17377335">
            <a:off x="-2850124" y="24374"/>
            <a:ext cx="1682642" cy="1707028"/>
          </a:xfrm>
          <a:prstGeom prst="rect">
            <a:avLst/>
          </a:prstGeom>
        </p:spPr>
      </p:pic>
      <p:pic>
        <p:nvPicPr>
          <p:cNvPr id="2138" name="Picture 2137">
            <a:extLst>
              <a:ext uri="{FF2B5EF4-FFF2-40B4-BE49-F238E27FC236}">
                <a16:creationId xmlns:a16="http://schemas.microsoft.com/office/drawing/2014/main" id="{6DC78016-07AF-F9CD-8D31-BEA6E3F92B2F}"/>
              </a:ext>
            </a:extLst>
          </p:cNvPr>
          <p:cNvPicPr>
            <a:picLocks noChangeAspect="1"/>
          </p:cNvPicPr>
          <p:nvPr/>
        </p:nvPicPr>
        <p:blipFill>
          <a:blip r:embed="rId4"/>
          <a:stretch>
            <a:fillRect/>
          </a:stretch>
        </p:blipFill>
        <p:spPr>
          <a:xfrm rot="19640683">
            <a:off x="-3165050" y="2579634"/>
            <a:ext cx="1682642" cy="1707028"/>
          </a:xfrm>
          <a:prstGeom prst="rect">
            <a:avLst/>
          </a:prstGeom>
        </p:spPr>
      </p:pic>
      <p:pic>
        <p:nvPicPr>
          <p:cNvPr id="2139" name="Picture 2138">
            <a:extLst>
              <a:ext uri="{FF2B5EF4-FFF2-40B4-BE49-F238E27FC236}">
                <a16:creationId xmlns:a16="http://schemas.microsoft.com/office/drawing/2014/main" id="{63C5B1FA-26D8-DC64-E0D1-37E91F2D1BDC}"/>
              </a:ext>
            </a:extLst>
          </p:cNvPr>
          <p:cNvPicPr>
            <a:picLocks noChangeAspect="1"/>
          </p:cNvPicPr>
          <p:nvPr/>
        </p:nvPicPr>
        <p:blipFill>
          <a:blip r:embed="rId4"/>
          <a:stretch>
            <a:fillRect/>
          </a:stretch>
        </p:blipFill>
        <p:spPr>
          <a:xfrm rot="12473169">
            <a:off x="-2943829" y="4960916"/>
            <a:ext cx="1682642" cy="1707028"/>
          </a:xfrm>
          <a:prstGeom prst="rect">
            <a:avLst/>
          </a:prstGeom>
        </p:spPr>
      </p:pic>
      <p:pic>
        <p:nvPicPr>
          <p:cNvPr id="2140" name="Picture 2139">
            <a:extLst>
              <a:ext uri="{FF2B5EF4-FFF2-40B4-BE49-F238E27FC236}">
                <a16:creationId xmlns:a16="http://schemas.microsoft.com/office/drawing/2014/main" id="{3286BED3-FFE7-E130-109B-3303E4E67980}"/>
              </a:ext>
            </a:extLst>
          </p:cNvPr>
          <p:cNvPicPr>
            <a:picLocks noChangeAspect="1"/>
          </p:cNvPicPr>
          <p:nvPr/>
        </p:nvPicPr>
        <p:blipFill>
          <a:blip r:embed="rId4"/>
          <a:stretch>
            <a:fillRect/>
          </a:stretch>
        </p:blipFill>
        <p:spPr>
          <a:xfrm rot="17377335">
            <a:off x="-3929558" y="24375"/>
            <a:ext cx="1682642" cy="1707028"/>
          </a:xfrm>
          <a:prstGeom prst="rect">
            <a:avLst/>
          </a:prstGeom>
        </p:spPr>
      </p:pic>
      <p:pic>
        <p:nvPicPr>
          <p:cNvPr id="2141" name="Picture 2140">
            <a:extLst>
              <a:ext uri="{FF2B5EF4-FFF2-40B4-BE49-F238E27FC236}">
                <a16:creationId xmlns:a16="http://schemas.microsoft.com/office/drawing/2014/main" id="{E77436D3-B0DA-CC2C-D7CE-670FF4090B3C}"/>
              </a:ext>
            </a:extLst>
          </p:cNvPr>
          <p:cNvPicPr>
            <a:picLocks noChangeAspect="1"/>
          </p:cNvPicPr>
          <p:nvPr/>
        </p:nvPicPr>
        <p:blipFill>
          <a:blip r:embed="rId4"/>
          <a:stretch>
            <a:fillRect/>
          </a:stretch>
        </p:blipFill>
        <p:spPr>
          <a:xfrm rot="19640683">
            <a:off x="-4244484" y="2579635"/>
            <a:ext cx="1682642" cy="1707028"/>
          </a:xfrm>
          <a:prstGeom prst="rect">
            <a:avLst/>
          </a:prstGeom>
        </p:spPr>
      </p:pic>
      <p:pic>
        <p:nvPicPr>
          <p:cNvPr id="2142" name="Picture 2141">
            <a:extLst>
              <a:ext uri="{FF2B5EF4-FFF2-40B4-BE49-F238E27FC236}">
                <a16:creationId xmlns:a16="http://schemas.microsoft.com/office/drawing/2014/main" id="{12DC3610-C1F6-DF62-2CC5-FB1179026222}"/>
              </a:ext>
            </a:extLst>
          </p:cNvPr>
          <p:cNvPicPr>
            <a:picLocks noChangeAspect="1"/>
          </p:cNvPicPr>
          <p:nvPr/>
        </p:nvPicPr>
        <p:blipFill>
          <a:blip r:embed="rId4"/>
          <a:stretch>
            <a:fillRect/>
          </a:stretch>
        </p:blipFill>
        <p:spPr>
          <a:xfrm rot="12473169">
            <a:off x="-4023263" y="4960917"/>
            <a:ext cx="1682642" cy="1707028"/>
          </a:xfrm>
          <a:prstGeom prst="rect">
            <a:avLst/>
          </a:prstGeom>
        </p:spPr>
      </p:pic>
      <p:pic>
        <p:nvPicPr>
          <p:cNvPr id="2143" name="Picture 2142">
            <a:extLst>
              <a:ext uri="{FF2B5EF4-FFF2-40B4-BE49-F238E27FC236}">
                <a16:creationId xmlns:a16="http://schemas.microsoft.com/office/drawing/2014/main" id="{6D83FFC7-C891-246C-F7C9-EED2B7574FA4}"/>
              </a:ext>
            </a:extLst>
          </p:cNvPr>
          <p:cNvPicPr>
            <a:picLocks noChangeAspect="1"/>
          </p:cNvPicPr>
          <p:nvPr/>
        </p:nvPicPr>
        <p:blipFill>
          <a:blip r:embed="rId4"/>
          <a:stretch>
            <a:fillRect/>
          </a:stretch>
        </p:blipFill>
        <p:spPr>
          <a:xfrm>
            <a:off x="-5154823" y="1080956"/>
            <a:ext cx="1682642" cy="1707028"/>
          </a:xfrm>
          <a:prstGeom prst="rect">
            <a:avLst/>
          </a:prstGeom>
        </p:spPr>
      </p:pic>
    </p:spTree>
    <p:extLst>
      <p:ext uri="{BB962C8B-B14F-4D97-AF65-F5344CB8AC3E}">
        <p14:creationId xmlns:p14="http://schemas.microsoft.com/office/powerpoint/2010/main" val="7168028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nodeType="clickEffect">
                                  <p:stCondLst>
                                    <p:cond delay="0"/>
                                  </p:stCondLst>
                                  <p:childTnLst>
                                    <p:animMotion origin="layout" path="M -8.33333E-7 2.22222E-6 L 0.4763 0.37222 " pathEditMode="relative" rAng="0" ptsTypes="AA">
                                      <p:cBhvr>
                                        <p:cTn id="6" dur="2000" fill="hold"/>
                                        <p:tgtEl>
                                          <p:spTgt spid="2134"/>
                                        </p:tgtEl>
                                        <p:attrNameLst>
                                          <p:attrName>ppt_x</p:attrName>
                                          <p:attrName>ppt_y</p:attrName>
                                        </p:attrNameLst>
                                      </p:cBhvr>
                                      <p:rCtr x="23815" y="18611"/>
                                    </p:animMotion>
                                  </p:childTnLst>
                                </p:cTn>
                              </p:par>
                            </p:childTnLst>
                          </p:cTn>
                        </p:par>
                      </p:childTnLst>
                    </p:cTn>
                  </p:par>
                  <p:par>
                    <p:cTn id="7" fill="hold">
                      <p:stCondLst>
                        <p:cond delay="indefinite"/>
                      </p:stCondLst>
                      <p:childTnLst>
                        <p:par>
                          <p:cTn id="8" fill="hold">
                            <p:stCondLst>
                              <p:cond delay="0"/>
                            </p:stCondLst>
                            <p:childTnLst>
                              <p:par>
                                <p:cTn id="9" presetID="55" presetClass="exit" presetSubtype="0" fill="hold" nodeType="clickEffect">
                                  <p:stCondLst>
                                    <p:cond delay="0"/>
                                  </p:stCondLst>
                                  <p:childTnLst>
                                    <p:anim calcmode="lin" valueType="num">
                                      <p:cBhvr>
                                        <p:cTn id="10" dur="1000"/>
                                        <p:tgtEl>
                                          <p:spTgt spid="2134"/>
                                        </p:tgtEl>
                                        <p:attrNameLst>
                                          <p:attrName>ppt_w</p:attrName>
                                        </p:attrNameLst>
                                      </p:cBhvr>
                                      <p:tavLst>
                                        <p:tav tm="0">
                                          <p:val>
                                            <p:strVal val="ppt_w"/>
                                          </p:val>
                                        </p:tav>
                                        <p:tav tm="100000">
                                          <p:val>
                                            <p:strVal val="ppt_w*0.70"/>
                                          </p:val>
                                        </p:tav>
                                      </p:tavLst>
                                    </p:anim>
                                    <p:anim calcmode="lin" valueType="num">
                                      <p:cBhvr>
                                        <p:cTn id="11" dur="1000"/>
                                        <p:tgtEl>
                                          <p:spTgt spid="2134"/>
                                        </p:tgtEl>
                                        <p:attrNameLst>
                                          <p:attrName>ppt_h</p:attrName>
                                        </p:attrNameLst>
                                      </p:cBhvr>
                                      <p:tavLst>
                                        <p:tav tm="0">
                                          <p:val>
                                            <p:strVal val="ppt_h"/>
                                          </p:val>
                                        </p:tav>
                                        <p:tav tm="100000">
                                          <p:val>
                                            <p:strVal val="ppt_h"/>
                                          </p:val>
                                        </p:tav>
                                      </p:tavLst>
                                    </p:anim>
                                    <p:animEffect transition="out" filter="fade">
                                      <p:cBhvr>
                                        <p:cTn id="12" dur="1000"/>
                                        <p:tgtEl>
                                          <p:spTgt spid="2134"/>
                                        </p:tgtEl>
                                      </p:cBhvr>
                                    </p:animEffect>
                                    <p:set>
                                      <p:cBhvr>
                                        <p:cTn id="13" dur="1" fill="hold">
                                          <p:stCondLst>
                                            <p:cond delay="999"/>
                                          </p:stCondLst>
                                        </p:cTn>
                                        <p:tgtEl>
                                          <p:spTgt spid="2134"/>
                                        </p:tgtEl>
                                        <p:attrNameLst>
                                          <p:attrName>style.visibility</p:attrName>
                                        </p:attrNameLst>
                                      </p:cBhvr>
                                      <p:to>
                                        <p:strVal val="hidden"/>
                                      </p:to>
                                    </p:set>
                                  </p:childTnLst>
                                </p:cTn>
                              </p:par>
                            </p:childTnLst>
                          </p:cTn>
                        </p:par>
                      </p:childTnLst>
                    </p:cTn>
                  </p:par>
                  <p:par>
                    <p:cTn id="14" fill="hold">
                      <p:stCondLst>
                        <p:cond delay="indefinite"/>
                      </p:stCondLst>
                      <p:childTnLst>
                        <p:par>
                          <p:cTn id="15" fill="hold">
                            <p:stCondLst>
                              <p:cond delay="0"/>
                            </p:stCondLst>
                            <p:childTnLst>
                              <p:par>
                                <p:cTn id="16" presetID="42" presetClass="path" presetSubtype="0" accel="50000" decel="50000" fill="hold" nodeType="clickEffect">
                                  <p:stCondLst>
                                    <p:cond delay="0"/>
                                  </p:stCondLst>
                                  <p:childTnLst>
                                    <p:animMotion origin="layout" path="M -0.00248 0.00787 L 0.78164 0.02963 " pathEditMode="relative" rAng="0" ptsTypes="AA">
                                      <p:cBhvr>
                                        <p:cTn id="17" dur="2000" fill="hold"/>
                                        <p:tgtEl>
                                          <p:spTgt spid="2137"/>
                                        </p:tgtEl>
                                        <p:attrNameLst>
                                          <p:attrName>ppt_x</p:attrName>
                                          <p:attrName>ppt_y</p:attrName>
                                        </p:attrNameLst>
                                      </p:cBhvr>
                                      <p:rCtr x="39206" y="1088"/>
                                    </p:animMotion>
                                  </p:childTnLst>
                                </p:cTn>
                              </p:par>
                            </p:childTnLst>
                          </p:cTn>
                        </p:par>
                      </p:childTnLst>
                    </p:cTn>
                  </p:par>
                  <p:par>
                    <p:cTn id="18" fill="hold">
                      <p:stCondLst>
                        <p:cond delay="indefinite"/>
                      </p:stCondLst>
                      <p:childTnLst>
                        <p:par>
                          <p:cTn id="19" fill="hold">
                            <p:stCondLst>
                              <p:cond delay="0"/>
                            </p:stCondLst>
                            <p:childTnLst>
                              <p:par>
                                <p:cTn id="20" presetID="55" presetClass="exit" presetSubtype="0" fill="hold" nodeType="clickEffect">
                                  <p:stCondLst>
                                    <p:cond delay="0"/>
                                  </p:stCondLst>
                                  <p:childTnLst>
                                    <p:anim calcmode="lin" valueType="num">
                                      <p:cBhvr>
                                        <p:cTn id="21" dur="1000"/>
                                        <p:tgtEl>
                                          <p:spTgt spid="2137"/>
                                        </p:tgtEl>
                                        <p:attrNameLst>
                                          <p:attrName>ppt_w</p:attrName>
                                        </p:attrNameLst>
                                      </p:cBhvr>
                                      <p:tavLst>
                                        <p:tav tm="0">
                                          <p:val>
                                            <p:strVal val="ppt_w"/>
                                          </p:val>
                                        </p:tav>
                                        <p:tav tm="100000">
                                          <p:val>
                                            <p:strVal val="ppt_w*0.70"/>
                                          </p:val>
                                        </p:tav>
                                      </p:tavLst>
                                    </p:anim>
                                    <p:anim calcmode="lin" valueType="num">
                                      <p:cBhvr>
                                        <p:cTn id="22" dur="1000"/>
                                        <p:tgtEl>
                                          <p:spTgt spid="2137"/>
                                        </p:tgtEl>
                                        <p:attrNameLst>
                                          <p:attrName>ppt_h</p:attrName>
                                        </p:attrNameLst>
                                      </p:cBhvr>
                                      <p:tavLst>
                                        <p:tav tm="0">
                                          <p:val>
                                            <p:strVal val="ppt_h"/>
                                          </p:val>
                                        </p:tav>
                                        <p:tav tm="100000">
                                          <p:val>
                                            <p:strVal val="ppt_h"/>
                                          </p:val>
                                        </p:tav>
                                      </p:tavLst>
                                    </p:anim>
                                    <p:animEffect transition="out" filter="fade">
                                      <p:cBhvr>
                                        <p:cTn id="23" dur="1000"/>
                                        <p:tgtEl>
                                          <p:spTgt spid="2137"/>
                                        </p:tgtEl>
                                      </p:cBhvr>
                                    </p:animEffect>
                                    <p:set>
                                      <p:cBhvr>
                                        <p:cTn id="24" dur="1" fill="hold">
                                          <p:stCondLst>
                                            <p:cond delay="999"/>
                                          </p:stCondLst>
                                        </p:cTn>
                                        <p:tgtEl>
                                          <p:spTgt spid="2137"/>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42" presetClass="path" presetSubtype="0" accel="50000" decel="50000" fill="hold" nodeType="clickEffect">
                                  <p:stCondLst>
                                    <p:cond delay="0"/>
                                  </p:stCondLst>
                                  <p:childTnLst>
                                    <p:animMotion origin="layout" path="M -4.79167E-6 7.40741E-7 L 0.3448 0.71319 " pathEditMode="relative" rAng="0" ptsTypes="AA">
                                      <p:cBhvr>
                                        <p:cTn id="28" dur="2000" fill="hold"/>
                                        <p:tgtEl>
                                          <p:spTgt spid="2140"/>
                                        </p:tgtEl>
                                        <p:attrNameLst>
                                          <p:attrName>ppt_x</p:attrName>
                                          <p:attrName>ppt_y</p:attrName>
                                        </p:attrNameLst>
                                      </p:cBhvr>
                                      <p:rCtr x="17240" y="35648"/>
                                    </p:animMotion>
                                  </p:childTnLst>
                                </p:cTn>
                              </p:par>
                            </p:childTnLst>
                          </p:cTn>
                        </p:par>
                      </p:childTnLst>
                    </p:cTn>
                  </p:par>
                  <p:par>
                    <p:cTn id="29" fill="hold">
                      <p:stCondLst>
                        <p:cond delay="indefinite"/>
                      </p:stCondLst>
                      <p:childTnLst>
                        <p:par>
                          <p:cTn id="30" fill="hold">
                            <p:stCondLst>
                              <p:cond delay="0"/>
                            </p:stCondLst>
                            <p:childTnLst>
                              <p:par>
                                <p:cTn id="31" presetID="55" presetClass="exit" presetSubtype="0" fill="hold" nodeType="clickEffect">
                                  <p:stCondLst>
                                    <p:cond delay="0"/>
                                  </p:stCondLst>
                                  <p:childTnLst>
                                    <p:anim calcmode="lin" valueType="num">
                                      <p:cBhvr>
                                        <p:cTn id="32" dur="1000"/>
                                        <p:tgtEl>
                                          <p:spTgt spid="2140"/>
                                        </p:tgtEl>
                                        <p:attrNameLst>
                                          <p:attrName>ppt_w</p:attrName>
                                        </p:attrNameLst>
                                      </p:cBhvr>
                                      <p:tavLst>
                                        <p:tav tm="0">
                                          <p:val>
                                            <p:strVal val="ppt_w"/>
                                          </p:val>
                                        </p:tav>
                                        <p:tav tm="100000">
                                          <p:val>
                                            <p:strVal val="ppt_w*0.70"/>
                                          </p:val>
                                        </p:tav>
                                      </p:tavLst>
                                    </p:anim>
                                    <p:anim calcmode="lin" valueType="num">
                                      <p:cBhvr>
                                        <p:cTn id="33" dur="1000"/>
                                        <p:tgtEl>
                                          <p:spTgt spid="2140"/>
                                        </p:tgtEl>
                                        <p:attrNameLst>
                                          <p:attrName>ppt_h</p:attrName>
                                        </p:attrNameLst>
                                      </p:cBhvr>
                                      <p:tavLst>
                                        <p:tav tm="0">
                                          <p:val>
                                            <p:strVal val="ppt_h"/>
                                          </p:val>
                                        </p:tav>
                                        <p:tav tm="100000">
                                          <p:val>
                                            <p:strVal val="ppt_h"/>
                                          </p:val>
                                        </p:tav>
                                      </p:tavLst>
                                    </p:anim>
                                    <p:animEffect transition="out" filter="fade">
                                      <p:cBhvr>
                                        <p:cTn id="34" dur="1000"/>
                                        <p:tgtEl>
                                          <p:spTgt spid="2140"/>
                                        </p:tgtEl>
                                      </p:cBhvr>
                                    </p:animEffect>
                                    <p:set>
                                      <p:cBhvr>
                                        <p:cTn id="35" dur="1" fill="hold">
                                          <p:stCondLst>
                                            <p:cond delay="999"/>
                                          </p:stCondLst>
                                        </p:cTn>
                                        <p:tgtEl>
                                          <p:spTgt spid="2140"/>
                                        </p:tgtEl>
                                        <p:attrNameLst>
                                          <p:attrName>style.visibility</p:attrName>
                                        </p:attrNameLst>
                                      </p:cBhvr>
                                      <p:to>
                                        <p:strVal val="hidden"/>
                                      </p:to>
                                    </p:set>
                                  </p:childTnLst>
                                </p:cTn>
                              </p:par>
                            </p:childTnLst>
                          </p:cTn>
                        </p:par>
                      </p:childTnLst>
                    </p:cTn>
                  </p:par>
                  <p:par>
                    <p:cTn id="36" fill="hold">
                      <p:stCondLst>
                        <p:cond delay="indefinite"/>
                      </p:stCondLst>
                      <p:childTnLst>
                        <p:par>
                          <p:cTn id="37" fill="hold">
                            <p:stCondLst>
                              <p:cond delay="0"/>
                            </p:stCondLst>
                            <p:childTnLst>
                              <p:par>
                                <p:cTn id="38" presetID="42" presetClass="path" presetSubtype="0" accel="50000" decel="50000" fill="hold" nodeType="clickEffect">
                                  <p:stCondLst>
                                    <p:cond delay="0"/>
                                  </p:stCondLst>
                                  <p:childTnLst>
                                    <p:animMotion origin="layout" path="M -3.125E-6 -7.40741E-7 L 0.8293 -0.41018 " pathEditMode="relative" rAng="0" ptsTypes="AA">
                                      <p:cBhvr>
                                        <p:cTn id="39" dur="2000" fill="hold"/>
                                        <p:tgtEl>
                                          <p:spTgt spid="2136"/>
                                        </p:tgtEl>
                                        <p:attrNameLst>
                                          <p:attrName>ppt_x</p:attrName>
                                          <p:attrName>ppt_y</p:attrName>
                                        </p:attrNameLst>
                                      </p:cBhvr>
                                      <p:rCtr x="41458" y="-20509"/>
                                    </p:animMotion>
                                  </p:childTnLst>
                                </p:cTn>
                              </p:par>
                            </p:childTnLst>
                          </p:cTn>
                        </p:par>
                      </p:childTnLst>
                    </p:cTn>
                  </p:par>
                  <p:par>
                    <p:cTn id="40" fill="hold">
                      <p:stCondLst>
                        <p:cond delay="indefinite"/>
                      </p:stCondLst>
                      <p:childTnLst>
                        <p:par>
                          <p:cTn id="41" fill="hold">
                            <p:stCondLst>
                              <p:cond delay="0"/>
                            </p:stCondLst>
                            <p:childTnLst>
                              <p:par>
                                <p:cTn id="42" presetID="55" presetClass="exit" presetSubtype="0" fill="hold" nodeType="clickEffect">
                                  <p:stCondLst>
                                    <p:cond delay="0"/>
                                  </p:stCondLst>
                                  <p:childTnLst>
                                    <p:anim calcmode="lin" valueType="num">
                                      <p:cBhvr>
                                        <p:cTn id="43" dur="1000"/>
                                        <p:tgtEl>
                                          <p:spTgt spid="2136"/>
                                        </p:tgtEl>
                                        <p:attrNameLst>
                                          <p:attrName>ppt_w</p:attrName>
                                        </p:attrNameLst>
                                      </p:cBhvr>
                                      <p:tavLst>
                                        <p:tav tm="0">
                                          <p:val>
                                            <p:strVal val="ppt_w"/>
                                          </p:val>
                                        </p:tav>
                                        <p:tav tm="100000">
                                          <p:val>
                                            <p:strVal val="ppt_w*0.70"/>
                                          </p:val>
                                        </p:tav>
                                      </p:tavLst>
                                    </p:anim>
                                    <p:anim calcmode="lin" valueType="num">
                                      <p:cBhvr>
                                        <p:cTn id="44" dur="1000"/>
                                        <p:tgtEl>
                                          <p:spTgt spid="2136"/>
                                        </p:tgtEl>
                                        <p:attrNameLst>
                                          <p:attrName>ppt_h</p:attrName>
                                        </p:attrNameLst>
                                      </p:cBhvr>
                                      <p:tavLst>
                                        <p:tav tm="0">
                                          <p:val>
                                            <p:strVal val="ppt_h"/>
                                          </p:val>
                                        </p:tav>
                                        <p:tav tm="100000">
                                          <p:val>
                                            <p:strVal val="ppt_h"/>
                                          </p:val>
                                        </p:tav>
                                      </p:tavLst>
                                    </p:anim>
                                    <p:animEffect transition="out" filter="fade">
                                      <p:cBhvr>
                                        <p:cTn id="45" dur="1000"/>
                                        <p:tgtEl>
                                          <p:spTgt spid="2136"/>
                                        </p:tgtEl>
                                      </p:cBhvr>
                                    </p:animEffect>
                                    <p:set>
                                      <p:cBhvr>
                                        <p:cTn id="46" dur="1" fill="hold">
                                          <p:stCondLst>
                                            <p:cond delay="999"/>
                                          </p:stCondLst>
                                        </p:cTn>
                                        <p:tgtEl>
                                          <p:spTgt spid="2136"/>
                                        </p:tgtEl>
                                        <p:attrNameLst>
                                          <p:attrName>style.visibility</p:attrName>
                                        </p:attrNameLst>
                                      </p:cBhvr>
                                      <p:to>
                                        <p:strVal val="hidden"/>
                                      </p:to>
                                    </p:set>
                                  </p:childTnLst>
                                </p:cTn>
                              </p:par>
                            </p:childTnLst>
                          </p:cTn>
                        </p:par>
                      </p:childTnLst>
                    </p:cTn>
                  </p:par>
                  <p:par>
                    <p:cTn id="47" fill="hold">
                      <p:stCondLst>
                        <p:cond delay="indefinite"/>
                      </p:stCondLst>
                      <p:childTnLst>
                        <p:par>
                          <p:cTn id="48" fill="hold">
                            <p:stCondLst>
                              <p:cond delay="0"/>
                            </p:stCondLst>
                            <p:childTnLst>
                              <p:par>
                                <p:cTn id="49" presetID="42" presetClass="path" presetSubtype="0" accel="50000" decel="50000" fill="hold" nodeType="clickEffect">
                                  <p:stCondLst>
                                    <p:cond delay="0"/>
                                  </p:stCondLst>
                                  <p:childTnLst>
                                    <p:animMotion origin="layout" path="M -4.16667E-6 4.81481E-6 L 0.36172 -0.33473 " pathEditMode="relative" rAng="0" ptsTypes="AA">
                                      <p:cBhvr>
                                        <p:cTn id="50" dur="2000" fill="hold"/>
                                        <p:tgtEl>
                                          <p:spTgt spid="2139"/>
                                        </p:tgtEl>
                                        <p:attrNameLst>
                                          <p:attrName>ppt_x</p:attrName>
                                          <p:attrName>ppt_y</p:attrName>
                                        </p:attrNameLst>
                                      </p:cBhvr>
                                      <p:rCtr x="18086" y="-16736"/>
                                    </p:animMotion>
                                  </p:childTnLst>
                                </p:cTn>
                              </p:par>
                            </p:childTnLst>
                          </p:cTn>
                        </p:par>
                      </p:childTnLst>
                    </p:cTn>
                  </p:par>
                  <p:par>
                    <p:cTn id="51" fill="hold">
                      <p:stCondLst>
                        <p:cond delay="indefinite"/>
                      </p:stCondLst>
                      <p:childTnLst>
                        <p:par>
                          <p:cTn id="52" fill="hold">
                            <p:stCondLst>
                              <p:cond delay="0"/>
                            </p:stCondLst>
                            <p:childTnLst>
                              <p:par>
                                <p:cTn id="53" presetID="55" presetClass="exit" presetSubtype="0" fill="hold" nodeType="clickEffect">
                                  <p:stCondLst>
                                    <p:cond delay="0"/>
                                  </p:stCondLst>
                                  <p:childTnLst>
                                    <p:anim calcmode="lin" valueType="num">
                                      <p:cBhvr>
                                        <p:cTn id="54" dur="1000"/>
                                        <p:tgtEl>
                                          <p:spTgt spid="2139"/>
                                        </p:tgtEl>
                                        <p:attrNameLst>
                                          <p:attrName>ppt_w</p:attrName>
                                        </p:attrNameLst>
                                      </p:cBhvr>
                                      <p:tavLst>
                                        <p:tav tm="0">
                                          <p:val>
                                            <p:strVal val="ppt_w"/>
                                          </p:val>
                                        </p:tav>
                                        <p:tav tm="100000">
                                          <p:val>
                                            <p:strVal val="ppt_w*0.70"/>
                                          </p:val>
                                        </p:tav>
                                      </p:tavLst>
                                    </p:anim>
                                    <p:anim calcmode="lin" valueType="num">
                                      <p:cBhvr>
                                        <p:cTn id="55" dur="1000"/>
                                        <p:tgtEl>
                                          <p:spTgt spid="2139"/>
                                        </p:tgtEl>
                                        <p:attrNameLst>
                                          <p:attrName>ppt_h</p:attrName>
                                        </p:attrNameLst>
                                      </p:cBhvr>
                                      <p:tavLst>
                                        <p:tav tm="0">
                                          <p:val>
                                            <p:strVal val="ppt_h"/>
                                          </p:val>
                                        </p:tav>
                                        <p:tav tm="100000">
                                          <p:val>
                                            <p:strVal val="ppt_h"/>
                                          </p:val>
                                        </p:tav>
                                      </p:tavLst>
                                    </p:anim>
                                    <p:animEffect transition="out" filter="fade">
                                      <p:cBhvr>
                                        <p:cTn id="56" dur="1000"/>
                                        <p:tgtEl>
                                          <p:spTgt spid="2139"/>
                                        </p:tgtEl>
                                      </p:cBhvr>
                                    </p:animEffect>
                                    <p:set>
                                      <p:cBhvr>
                                        <p:cTn id="57" dur="1" fill="hold">
                                          <p:stCondLst>
                                            <p:cond delay="999"/>
                                          </p:stCondLst>
                                        </p:cTn>
                                        <p:tgtEl>
                                          <p:spTgt spid="2139"/>
                                        </p:tgtEl>
                                        <p:attrNameLst>
                                          <p:attrName>style.visibility</p:attrName>
                                        </p:attrNameLst>
                                      </p:cBhvr>
                                      <p:to>
                                        <p:strVal val="hidden"/>
                                      </p:to>
                                    </p:set>
                                  </p:childTnLst>
                                </p:cTn>
                              </p:par>
                            </p:childTnLst>
                          </p:cTn>
                        </p:par>
                      </p:childTnLst>
                    </p:cTn>
                  </p:par>
                  <p:par>
                    <p:cTn id="58" fill="hold">
                      <p:stCondLst>
                        <p:cond delay="indefinite"/>
                      </p:stCondLst>
                      <p:childTnLst>
                        <p:par>
                          <p:cTn id="59" fill="hold">
                            <p:stCondLst>
                              <p:cond delay="0"/>
                            </p:stCondLst>
                            <p:childTnLst>
                              <p:par>
                                <p:cTn id="60" presetID="42" presetClass="path" presetSubtype="0" accel="50000" decel="50000" fill="hold" nodeType="clickEffect">
                                  <p:stCondLst>
                                    <p:cond delay="0"/>
                                  </p:stCondLst>
                                  <p:childTnLst>
                                    <p:animMotion origin="layout" path="M -2.5E-6 4.81481E-6 L 0.37696 -0.67477 " pathEditMode="relative" rAng="0" ptsTypes="AA">
                                      <p:cBhvr>
                                        <p:cTn id="61" dur="2000" fill="hold"/>
                                        <p:tgtEl>
                                          <p:spTgt spid="2142"/>
                                        </p:tgtEl>
                                        <p:attrNameLst>
                                          <p:attrName>ppt_x</p:attrName>
                                          <p:attrName>ppt_y</p:attrName>
                                        </p:attrNameLst>
                                      </p:cBhvr>
                                      <p:rCtr x="18854" y="-33750"/>
                                    </p:animMotion>
                                  </p:childTnLst>
                                </p:cTn>
                              </p:par>
                            </p:childTnLst>
                          </p:cTn>
                        </p:par>
                      </p:childTnLst>
                    </p:cTn>
                  </p:par>
                  <p:par>
                    <p:cTn id="62" fill="hold">
                      <p:stCondLst>
                        <p:cond delay="indefinite"/>
                      </p:stCondLst>
                      <p:childTnLst>
                        <p:par>
                          <p:cTn id="63" fill="hold">
                            <p:stCondLst>
                              <p:cond delay="0"/>
                            </p:stCondLst>
                            <p:childTnLst>
                              <p:par>
                                <p:cTn id="64" presetID="55" presetClass="exit" presetSubtype="0" fill="hold" nodeType="clickEffect">
                                  <p:stCondLst>
                                    <p:cond delay="0"/>
                                  </p:stCondLst>
                                  <p:childTnLst>
                                    <p:anim calcmode="lin" valueType="num">
                                      <p:cBhvr>
                                        <p:cTn id="65" dur="1000"/>
                                        <p:tgtEl>
                                          <p:spTgt spid="2142"/>
                                        </p:tgtEl>
                                        <p:attrNameLst>
                                          <p:attrName>ppt_w</p:attrName>
                                        </p:attrNameLst>
                                      </p:cBhvr>
                                      <p:tavLst>
                                        <p:tav tm="0">
                                          <p:val>
                                            <p:strVal val="ppt_w"/>
                                          </p:val>
                                        </p:tav>
                                        <p:tav tm="100000">
                                          <p:val>
                                            <p:strVal val="ppt_w*0.70"/>
                                          </p:val>
                                        </p:tav>
                                      </p:tavLst>
                                    </p:anim>
                                    <p:anim calcmode="lin" valueType="num">
                                      <p:cBhvr>
                                        <p:cTn id="66" dur="1000"/>
                                        <p:tgtEl>
                                          <p:spTgt spid="2142"/>
                                        </p:tgtEl>
                                        <p:attrNameLst>
                                          <p:attrName>ppt_h</p:attrName>
                                        </p:attrNameLst>
                                      </p:cBhvr>
                                      <p:tavLst>
                                        <p:tav tm="0">
                                          <p:val>
                                            <p:strVal val="ppt_h"/>
                                          </p:val>
                                        </p:tav>
                                        <p:tav tm="100000">
                                          <p:val>
                                            <p:strVal val="ppt_h"/>
                                          </p:val>
                                        </p:tav>
                                      </p:tavLst>
                                    </p:anim>
                                    <p:animEffect transition="out" filter="fade">
                                      <p:cBhvr>
                                        <p:cTn id="67" dur="1000"/>
                                        <p:tgtEl>
                                          <p:spTgt spid="2142"/>
                                        </p:tgtEl>
                                      </p:cBhvr>
                                    </p:animEffect>
                                    <p:set>
                                      <p:cBhvr>
                                        <p:cTn id="68" dur="1" fill="hold">
                                          <p:stCondLst>
                                            <p:cond delay="999"/>
                                          </p:stCondLst>
                                        </p:cTn>
                                        <p:tgtEl>
                                          <p:spTgt spid="2142"/>
                                        </p:tgtEl>
                                        <p:attrNameLst>
                                          <p:attrName>style.visibility</p:attrName>
                                        </p:attrNameLst>
                                      </p:cBhvr>
                                      <p:to>
                                        <p:strVal val="hidden"/>
                                      </p:to>
                                    </p:set>
                                  </p:childTnLst>
                                </p:cTn>
                              </p:par>
                            </p:childTnLst>
                          </p:cTn>
                        </p:par>
                      </p:childTnLst>
                    </p:cTn>
                  </p:par>
                  <p:par>
                    <p:cTn id="69" fill="hold">
                      <p:stCondLst>
                        <p:cond delay="indefinite"/>
                      </p:stCondLst>
                      <p:childTnLst>
                        <p:par>
                          <p:cTn id="70" fill="hold">
                            <p:stCondLst>
                              <p:cond delay="0"/>
                            </p:stCondLst>
                            <p:childTnLst>
                              <p:par>
                                <p:cTn id="71" presetID="42" presetClass="path" presetSubtype="0" accel="50000" decel="50000" fill="hold" nodeType="clickEffect">
                                  <p:stCondLst>
                                    <p:cond delay="0"/>
                                  </p:stCondLst>
                                  <p:childTnLst>
                                    <p:animMotion origin="layout" path="M -3.95833E-6 -4.44444E-6 L 0.69401 0.54653 " pathEditMode="relative" rAng="0" ptsTypes="AA">
                                      <p:cBhvr>
                                        <p:cTn id="72" dur="2000" fill="hold"/>
                                        <p:tgtEl>
                                          <p:spTgt spid="2143"/>
                                        </p:tgtEl>
                                        <p:attrNameLst>
                                          <p:attrName>ppt_x</p:attrName>
                                          <p:attrName>ppt_y</p:attrName>
                                        </p:attrNameLst>
                                      </p:cBhvr>
                                      <p:rCtr x="34701" y="27315"/>
                                    </p:animMotion>
                                  </p:childTnLst>
                                </p:cTn>
                              </p:par>
                            </p:childTnLst>
                          </p:cTn>
                        </p:par>
                      </p:childTnLst>
                    </p:cTn>
                  </p:par>
                  <p:par>
                    <p:cTn id="73" fill="hold">
                      <p:stCondLst>
                        <p:cond delay="indefinite"/>
                      </p:stCondLst>
                      <p:childTnLst>
                        <p:par>
                          <p:cTn id="74" fill="hold">
                            <p:stCondLst>
                              <p:cond delay="0"/>
                            </p:stCondLst>
                            <p:childTnLst>
                              <p:par>
                                <p:cTn id="75" presetID="55" presetClass="exit" presetSubtype="0" fill="hold" nodeType="clickEffect">
                                  <p:stCondLst>
                                    <p:cond delay="0"/>
                                  </p:stCondLst>
                                  <p:childTnLst>
                                    <p:anim calcmode="lin" valueType="num">
                                      <p:cBhvr>
                                        <p:cTn id="76" dur="1000"/>
                                        <p:tgtEl>
                                          <p:spTgt spid="2143"/>
                                        </p:tgtEl>
                                        <p:attrNameLst>
                                          <p:attrName>ppt_w</p:attrName>
                                        </p:attrNameLst>
                                      </p:cBhvr>
                                      <p:tavLst>
                                        <p:tav tm="0">
                                          <p:val>
                                            <p:strVal val="ppt_w"/>
                                          </p:val>
                                        </p:tav>
                                        <p:tav tm="100000">
                                          <p:val>
                                            <p:strVal val="ppt_w*0.70"/>
                                          </p:val>
                                        </p:tav>
                                      </p:tavLst>
                                    </p:anim>
                                    <p:anim calcmode="lin" valueType="num">
                                      <p:cBhvr>
                                        <p:cTn id="77" dur="1000"/>
                                        <p:tgtEl>
                                          <p:spTgt spid="2143"/>
                                        </p:tgtEl>
                                        <p:attrNameLst>
                                          <p:attrName>ppt_h</p:attrName>
                                        </p:attrNameLst>
                                      </p:cBhvr>
                                      <p:tavLst>
                                        <p:tav tm="0">
                                          <p:val>
                                            <p:strVal val="ppt_h"/>
                                          </p:val>
                                        </p:tav>
                                        <p:tav tm="100000">
                                          <p:val>
                                            <p:strVal val="ppt_h"/>
                                          </p:val>
                                        </p:tav>
                                      </p:tavLst>
                                    </p:anim>
                                    <p:animEffect transition="out" filter="fade">
                                      <p:cBhvr>
                                        <p:cTn id="78" dur="1000"/>
                                        <p:tgtEl>
                                          <p:spTgt spid="2143"/>
                                        </p:tgtEl>
                                      </p:cBhvr>
                                    </p:animEffect>
                                    <p:set>
                                      <p:cBhvr>
                                        <p:cTn id="79" dur="1" fill="hold">
                                          <p:stCondLst>
                                            <p:cond delay="999"/>
                                          </p:stCondLst>
                                        </p:cTn>
                                        <p:tgtEl>
                                          <p:spTgt spid="2143"/>
                                        </p:tgtEl>
                                        <p:attrNameLst>
                                          <p:attrName>style.visibility</p:attrName>
                                        </p:attrNameLst>
                                      </p:cBhvr>
                                      <p:to>
                                        <p:strVal val="hidden"/>
                                      </p:to>
                                    </p:set>
                                  </p:childTnLst>
                                </p:cTn>
                              </p:par>
                            </p:childTnLst>
                          </p:cTn>
                        </p:par>
                      </p:childTnLst>
                    </p:cTn>
                  </p:par>
                  <p:par>
                    <p:cTn id="80" fill="hold">
                      <p:stCondLst>
                        <p:cond delay="indefinite"/>
                      </p:stCondLst>
                      <p:childTnLst>
                        <p:par>
                          <p:cTn id="81" fill="hold">
                            <p:stCondLst>
                              <p:cond delay="0"/>
                            </p:stCondLst>
                            <p:childTnLst>
                              <p:par>
                                <p:cTn id="82" presetID="42" presetClass="path" presetSubtype="0" accel="50000" decel="50000" fill="hold" nodeType="clickEffect">
                                  <p:stCondLst>
                                    <p:cond delay="0"/>
                                  </p:stCondLst>
                                  <p:childTnLst>
                                    <p:animMotion origin="layout" path="M 6.25E-7 0 L 0.53346 -0.31458 " pathEditMode="relative" rAng="0" ptsTypes="AA">
                                      <p:cBhvr>
                                        <p:cTn id="83" dur="2000" fill="hold"/>
                                        <p:tgtEl>
                                          <p:spTgt spid="2135"/>
                                        </p:tgtEl>
                                        <p:attrNameLst>
                                          <p:attrName>ppt_x</p:attrName>
                                          <p:attrName>ppt_y</p:attrName>
                                        </p:attrNameLst>
                                      </p:cBhvr>
                                      <p:rCtr x="26667" y="-15741"/>
                                    </p:animMotion>
                                  </p:childTnLst>
                                </p:cTn>
                              </p:par>
                            </p:childTnLst>
                          </p:cTn>
                        </p:par>
                      </p:childTnLst>
                    </p:cTn>
                  </p:par>
                  <p:par>
                    <p:cTn id="84" fill="hold">
                      <p:stCondLst>
                        <p:cond delay="indefinite"/>
                      </p:stCondLst>
                      <p:childTnLst>
                        <p:par>
                          <p:cTn id="85" fill="hold">
                            <p:stCondLst>
                              <p:cond delay="0"/>
                            </p:stCondLst>
                            <p:childTnLst>
                              <p:par>
                                <p:cTn id="86" presetID="55" presetClass="exit" presetSubtype="0" fill="hold" nodeType="clickEffect">
                                  <p:stCondLst>
                                    <p:cond delay="0"/>
                                  </p:stCondLst>
                                  <p:childTnLst>
                                    <p:anim calcmode="lin" valueType="num">
                                      <p:cBhvr>
                                        <p:cTn id="87" dur="1000"/>
                                        <p:tgtEl>
                                          <p:spTgt spid="2135"/>
                                        </p:tgtEl>
                                        <p:attrNameLst>
                                          <p:attrName>ppt_w</p:attrName>
                                        </p:attrNameLst>
                                      </p:cBhvr>
                                      <p:tavLst>
                                        <p:tav tm="0">
                                          <p:val>
                                            <p:strVal val="ppt_w"/>
                                          </p:val>
                                        </p:tav>
                                        <p:tav tm="100000">
                                          <p:val>
                                            <p:strVal val="ppt_w*0.70"/>
                                          </p:val>
                                        </p:tav>
                                      </p:tavLst>
                                    </p:anim>
                                    <p:anim calcmode="lin" valueType="num">
                                      <p:cBhvr>
                                        <p:cTn id="88" dur="1000"/>
                                        <p:tgtEl>
                                          <p:spTgt spid="2135"/>
                                        </p:tgtEl>
                                        <p:attrNameLst>
                                          <p:attrName>ppt_h</p:attrName>
                                        </p:attrNameLst>
                                      </p:cBhvr>
                                      <p:tavLst>
                                        <p:tav tm="0">
                                          <p:val>
                                            <p:strVal val="ppt_h"/>
                                          </p:val>
                                        </p:tav>
                                        <p:tav tm="100000">
                                          <p:val>
                                            <p:strVal val="ppt_h"/>
                                          </p:val>
                                        </p:tav>
                                      </p:tavLst>
                                    </p:anim>
                                    <p:animEffect transition="out" filter="fade">
                                      <p:cBhvr>
                                        <p:cTn id="89" dur="1000"/>
                                        <p:tgtEl>
                                          <p:spTgt spid="2135"/>
                                        </p:tgtEl>
                                      </p:cBhvr>
                                    </p:animEffect>
                                    <p:set>
                                      <p:cBhvr>
                                        <p:cTn id="90" dur="1" fill="hold">
                                          <p:stCondLst>
                                            <p:cond delay="999"/>
                                          </p:stCondLst>
                                        </p:cTn>
                                        <p:tgtEl>
                                          <p:spTgt spid="2135"/>
                                        </p:tgtEl>
                                        <p:attrNameLst>
                                          <p:attrName>style.visibility</p:attrName>
                                        </p:attrNameLst>
                                      </p:cBhvr>
                                      <p:to>
                                        <p:strVal val="hidden"/>
                                      </p:to>
                                    </p:set>
                                  </p:childTnLst>
                                </p:cTn>
                              </p:par>
                            </p:childTnLst>
                          </p:cTn>
                        </p:par>
                      </p:childTnLst>
                    </p:cTn>
                  </p:par>
                  <p:par>
                    <p:cTn id="91" fill="hold">
                      <p:stCondLst>
                        <p:cond delay="indefinite"/>
                      </p:stCondLst>
                      <p:childTnLst>
                        <p:par>
                          <p:cTn id="92" fill="hold">
                            <p:stCondLst>
                              <p:cond delay="0"/>
                            </p:stCondLst>
                            <p:childTnLst>
                              <p:par>
                                <p:cTn id="93" presetID="42" presetClass="path" presetSubtype="0" accel="50000" decel="50000" fill="hold" nodeType="clickEffect">
                                  <p:stCondLst>
                                    <p:cond delay="0"/>
                                  </p:stCondLst>
                                  <p:childTnLst>
                                    <p:animMotion origin="layout" path="M -5E-6 -2.96296E-6 L 1.0487 0.29005 " pathEditMode="relative" rAng="0" ptsTypes="AA">
                                      <p:cBhvr>
                                        <p:cTn id="94" dur="2000" fill="hold"/>
                                        <p:tgtEl>
                                          <p:spTgt spid="2138"/>
                                        </p:tgtEl>
                                        <p:attrNameLst>
                                          <p:attrName>ppt_x</p:attrName>
                                          <p:attrName>ppt_y</p:attrName>
                                        </p:attrNameLst>
                                      </p:cBhvr>
                                      <p:rCtr x="52435" y="14491"/>
                                    </p:animMotion>
                                  </p:childTnLst>
                                </p:cTn>
                              </p:par>
                            </p:childTnLst>
                          </p:cTn>
                        </p:par>
                      </p:childTnLst>
                    </p:cTn>
                  </p:par>
                  <p:par>
                    <p:cTn id="95" fill="hold">
                      <p:stCondLst>
                        <p:cond delay="indefinite"/>
                      </p:stCondLst>
                      <p:childTnLst>
                        <p:par>
                          <p:cTn id="96" fill="hold">
                            <p:stCondLst>
                              <p:cond delay="0"/>
                            </p:stCondLst>
                            <p:childTnLst>
                              <p:par>
                                <p:cTn id="97" presetID="55" presetClass="exit" presetSubtype="0" fill="hold" nodeType="clickEffect">
                                  <p:stCondLst>
                                    <p:cond delay="0"/>
                                  </p:stCondLst>
                                  <p:childTnLst>
                                    <p:anim calcmode="lin" valueType="num">
                                      <p:cBhvr>
                                        <p:cTn id="98" dur="1000"/>
                                        <p:tgtEl>
                                          <p:spTgt spid="2138"/>
                                        </p:tgtEl>
                                        <p:attrNameLst>
                                          <p:attrName>ppt_w</p:attrName>
                                        </p:attrNameLst>
                                      </p:cBhvr>
                                      <p:tavLst>
                                        <p:tav tm="0">
                                          <p:val>
                                            <p:strVal val="ppt_w"/>
                                          </p:val>
                                        </p:tav>
                                        <p:tav tm="100000">
                                          <p:val>
                                            <p:strVal val="ppt_w*0.70"/>
                                          </p:val>
                                        </p:tav>
                                      </p:tavLst>
                                    </p:anim>
                                    <p:anim calcmode="lin" valueType="num">
                                      <p:cBhvr>
                                        <p:cTn id="99" dur="1000"/>
                                        <p:tgtEl>
                                          <p:spTgt spid="2138"/>
                                        </p:tgtEl>
                                        <p:attrNameLst>
                                          <p:attrName>ppt_h</p:attrName>
                                        </p:attrNameLst>
                                      </p:cBhvr>
                                      <p:tavLst>
                                        <p:tav tm="0">
                                          <p:val>
                                            <p:strVal val="ppt_h"/>
                                          </p:val>
                                        </p:tav>
                                        <p:tav tm="100000">
                                          <p:val>
                                            <p:strVal val="ppt_h"/>
                                          </p:val>
                                        </p:tav>
                                      </p:tavLst>
                                    </p:anim>
                                    <p:animEffect transition="out" filter="fade">
                                      <p:cBhvr>
                                        <p:cTn id="100" dur="1000"/>
                                        <p:tgtEl>
                                          <p:spTgt spid="2138"/>
                                        </p:tgtEl>
                                      </p:cBhvr>
                                    </p:animEffect>
                                    <p:set>
                                      <p:cBhvr>
                                        <p:cTn id="101" dur="1" fill="hold">
                                          <p:stCondLst>
                                            <p:cond delay="999"/>
                                          </p:stCondLst>
                                        </p:cTn>
                                        <p:tgtEl>
                                          <p:spTgt spid="2138"/>
                                        </p:tgtEl>
                                        <p:attrNameLst>
                                          <p:attrName>style.visibility</p:attrName>
                                        </p:attrNameLst>
                                      </p:cBhvr>
                                      <p:to>
                                        <p:strVal val="hidden"/>
                                      </p:to>
                                    </p:set>
                                  </p:childTnLst>
                                </p:cTn>
                              </p:par>
                            </p:childTnLst>
                          </p:cTn>
                        </p:par>
                      </p:childTnLst>
                    </p:cTn>
                  </p:par>
                  <p:par>
                    <p:cTn id="102" fill="hold">
                      <p:stCondLst>
                        <p:cond delay="indefinite"/>
                      </p:stCondLst>
                      <p:childTnLst>
                        <p:par>
                          <p:cTn id="103" fill="hold">
                            <p:stCondLst>
                              <p:cond delay="0"/>
                            </p:stCondLst>
                            <p:childTnLst>
                              <p:par>
                                <p:cTn id="104" presetID="42" presetClass="path" presetSubtype="0" accel="50000" decel="50000" fill="hold" nodeType="clickEffect">
                                  <p:stCondLst>
                                    <p:cond delay="0"/>
                                  </p:stCondLst>
                                  <p:childTnLst>
                                    <p:animMotion origin="layout" path="M -3.33333E-6 -2.96296E-6 L 0.88985 0.3169 " pathEditMode="relative" rAng="0" ptsTypes="AA">
                                      <p:cBhvr>
                                        <p:cTn id="105" dur="2000" fill="hold"/>
                                        <p:tgtEl>
                                          <p:spTgt spid="2141"/>
                                        </p:tgtEl>
                                        <p:attrNameLst>
                                          <p:attrName>ppt_x</p:attrName>
                                          <p:attrName>ppt_y</p:attrName>
                                        </p:attrNameLst>
                                      </p:cBhvr>
                                      <p:rCtr x="44492" y="15833"/>
                                    </p:animMotion>
                                  </p:childTnLst>
                                </p:cTn>
                              </p:par>
                            </p:childTnLst>
                          </p:cTn>
                        </p:par>
                      </p:childTnLst>
                    </p:cTn>
                  </p:par>
                  <p:par>
                    <p:cTn id="106" fill="hold">
                      <p:stCondLst>
                        <p:cond delay="indefinite"/>
                      </p:stCondLst>
                      <p:childTnLst>
                        <p:par>
                          <p:cTn id="107" fill="hold">
                            <p:stCondLst>
                              <p:cond delay="0"/>
                            </p:stCondLst>
                            <p:childTnLst>
                              <p:par>
                                <p:cTn id="108" presetID="55" presetClass="exit" presetSubtype="0" fill="hold" nodeType="clickEffect">
                                  <p:stCondLst>
                                    <p:cond delay="0"/>
                                  </p:stCondLst>
                                  <p:childTnLst>
                                    <p:anim calcmode="lin" valueType="num">
                                      <p:cBhvr>
                                        <p:cTn id="109" dur="1000"/>
                                        <p:tgtEl>
                                          <p:spTgt spid="2141"/>
                                        </p:tgtEl>
                                        <p:attrNameLst>
                                          <p:attrName>ppt_w</p:attrName>
                                        </p:attrNameLst>
                                      </p:cBhvr>
                                      <p:tavLst>
                                        <p:tav tm="0">
                                          <p:val>
                                            <p:strVal val="ppt_w"/>
                                          </p:val>
                                        </p:tav>
                                        <p:tav tm="100000">
                                          <p:val>
                                            <p:strVal val="ppt_w*0.70"/>
                                          </p:val>
                                        </p:tav>
                                      </p:tavLst>
                                    </p:anim>
                                    <p:anim calcmode="lin" valueType="num">
                                      <p:cBhvr>
                                        <p:cTn id="110" dur="1000"/>
                                        <p:tgtEl>
                                          <p:spTgt spid="2141"/>
                                        </p:tgtEl>
                                        <p:attrNameLst>
                                          <p:attrName>ppt_h</p:attrName>
                                        </p:attrNameLst>
                                      </p:cBhvr>
                                      <p:tavLst>
                                        <p:tav tm="0">
                                          <p:val>
                                            <p:strVal val="ppt_h"/>
                                          </p:val>
                                        </p:tav>
                                        <p:tav tm="100000">
                                          <p:val>
                                            <p:strVal val="ppt_h"/>
                                          </p:val>
                                        </p:tav>
                                      </p:tavLst>
                                    </p:anim>
                                    <p:animEffect transition="out" filter="fade">
                                      <p:cBhvr>
                                        <p:cTn id="111" dur="1000"/>
                                        <p:tgtEl>
                                          <p:spTgt spid="2141"/>
                                        </p:tgtEl>
                                      </p:cBhvr>
                                    </p:animEffect>
                                    <p:set>
                                      <p:cBhvr>
                                        <p:cTn id="112" dur="1" fill="hold">
                                          <p:stCondLst>
                                            <p:cond delay="999"/>
                                          </p:stCondLst>
                                        </p:cTn>
                                        <p:tgtEl>
                                          <p:spTgt spid="214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9EE5E6-8E21-4B42-8E62-54ADA907794E}"/>
              </a:ext>
            </a:extLst>
          </p:cNvPr>
          <p:cNvSpPr>
            <a:spLocks noGrp="1"/>
          </p:cNvSpPr>
          <p:nvPr>
            <p:ph type="title"/>
          </p:nvPr>
        </p:nvSpPr>
        <p:spPr/>
        <p:txBody>
          <a:bodyPr/>
          <a:lstStyle/>
          <a:p>
            <a:r>
              <a:rPr lang="en-US" u="sng" dirty="0">
                <a:latin typeface="Century Gothic" panose="020B0502020202020204" pitchFamily="34" charset="0"/>
              </a:rPr>
              <a:t>Biodiversity</a:t>
            </a:r>
          </a:p>
        </p:txBody>
      </p:sp>
      <p:pic>
        <p:nvPicPr>
          <p:cNvPr id="3" name="Picture 2">
            <a:extLst>
              <a:ext uri="{FF2B5EF4-FFF2-40B4-BE49-F238E27FC236}">
                <a16:creationId xmlns:a16="http://schemas.microsoft.com/office/drawing/2014/main" id="{05DCA330-6BB3-FD45-B0A9-B504FCD18275}"/>
              </a:ext>
            </a:extLst>
          </p:cNvPr>
          <p:cNvPicPr>
            <a:picLocks noChangeAspect="1"/>
          </p:cNvPicPr>
          <p:nvPr/>
        </p:nvPicPr>
        <p:blipFill>
          <a:blip r:embed="rId3"/>
          <a:stretch>
            <a:fillRect/>
          </a:stretch>
        </p:blipFill>
        <p:spPr>
          <a:xfrm>
            <a:off x="10486180" y="5511662"/>
            <a:ext cx="1054990" cy="1087802"/>
          </a:xfrm>
          <a:prstGeom prst="rect">
            <a:avLst/>
          </a:prstGeom>
        </p:spPr>
      </p:pic>
      <p:sp>
        <p:nvSpPr>
          <p:cNvPr id="4" name="TextBox 3">
            <a:extLst>
              <a:ext uri="{FF2B5EF4-FFF2-40B4-BE49-F238E27FC236}">
                <a16:creationId xmlns:a16="http://schemas.microsoft.com/office/drawing/2014/main" id="{C9DAE09F-7B34-1544-BA11-E65A4E5E0B9C}"/>
              </a:ext>
            </a:extLst>
          </p:cNvPr>
          <p:cNvSpPr txBox="1"/>
          <p:nvPr/>
        </p:nvSpPr>
        <p:spPr>
          <a:xfrm>
            <a:off x="540000" y="1080000"/>
            <a:ext cx="10646116" cy="4801314"/>
          </a:xfrm>
          <a:prstGeom prst="rect">
            <a:avLst/>
          </a:prstGeom>
          <a:noFill/>
        </p:spPr>
        <p:txBody>
          <a:bodyPr wrap="square" lIns="0" tIns="0" rIns="0" bIns="0" rtlCol="0" anchor="t">
            <a:spAutoFit/>
          </a:bodyPr>
          <a:lstStyle/>
          <a:p>
            <a:r>
              <a:rPr lang="en-GB" sz="2400" b="1" dirty="0">
                <a:latin typeface="Century Gothic" panose="020B0502020202020204" pitchFamily="34" charset="0"/>
              </a:rPr>
              <a:t>Answer the following questions:</a:t>
            </a:r>
          </a:p>
          <a:p>
            <a:pPr marL="457200" indent="-457200">
              <a:buAutoNum type="arabicPeriod"/>
            </a:pPr>
            <a:r>
              <a:rPr lang="en-GB" sz="2400" dirty="0">
                <a:latin typeface="Century Gothic" panose="020B0502020202020204" pitchFamily="34" charset="0"/>
              </a:rPr>
              <a:t>State the definition of an organism.</a:t>
            </a:r>
          </a:p>
          <a:p>
            <a:endParaRPr lang="en-GB" sz="2400" dirty="0">
              <a:latin typeface="Century Gothic" panose="020B0502020202020204" pitchFamily="34" charset="0"/>
            </a:endParaRPr>
          </a:p>
          <a:p>
            <a:pPr marL="457200" indent="-457200">
              <a:buAutoNum type="arabicPeriod" startAt="2"/>
            </a:pPr>
            <a:r>
              <a:rPr lang="en-GB" sz="2400" dirty="0">
                <a:latin typeface="Century Gothic" panose="020B0502020202020204" pitchFamily="34" charset="0"/>
              </a:rPr>
              <a:t>State the definition of a population. </a:t>
            </a:r>
          </a:p>
          <a:p>
            <a:pPr marL="457200" indent="-457200">
              <a:buAutoNum type="arabicPeriod" startAt="2"/>
            </a:pPr>
            <a:endParaRPr lang="en-GB" sz="2400" dirty="0">
              <a:latin typeface="Century Gothic" panose="020B0502020202020204" pitchFamily="34" charset="0"/>
            </a:endParaRPr>
          </a:p>
          <a:p>
            <a:pPr marL="457200" indent="-457200">
              <a:buAutoNum type="arabicPeriod" startAt="2"/>
            </a:pPr>
            <a:r>
              <a:rPr lang="en-GB" sz="2400" dirty="0">
                <a:latin typeface="Century Gothic" panose="020B0502020202020204" pitchFamily="34" charset="0"/>
              </a:rPr>
              <a:t>What do plants compete for? </a:t>
            </a:r>
          </a:p>
          <a:p>
            <a:pPr marL="457200" indent="-457200">
              <a:buAutoNum type="arabicPeriod" startAt="2"/>
            </a:pPr>
            <a:endParaRPr lang="en-GB" sz="2400" dirty="0">
              <a:latin typeface="Century Gothic" panose="020B0502020202020204" pitchFamily="34" charset="0"/>
            </a:endParaRPr>
          </a:p>
          <a:p>
            <a:pPr marL="457200" indent="-457200">
              <a:buFontTx/>
              <a:buAutoNum type="arabicPeriod" startAt="2"/>
            </a:pPr>
            <a:r>
              <a:rPr lang="en-GB" sz="2400" dirty="0">
                <a:latin typeface="Century Gothic" panose="020B0502020202020204" pitchFamily="34" charset="0"/>
              </a:rPr>
              <a:t>Describe where producers are always found in food chains or webs.</a:t>
            </a:r>
          </a:p>
          <a:p>
            <a:pPr marL="457200" indent="-457200">
              <a:buFontTx/>
              <a:buAutoNum type="arabicPeriod" startAt="2"/>
            </a:pPr>
            <a:endParaRPr lang="en-GB" sz="2400" dirty="0">
              <a:latin typeface="Century Gothic" panose="020B0502020202020204" pitchFamily="34" charset="0"/>
            </a:endParaRPr>
          </a:p>
          <a:p>
            <a:pPr marL="457200" indent="-457200">
              <a:buFontTx/>
              <a:buAutoNum type="arabicPeriod" startAt="2"/>
            </a:pPr>
            <a:r>
              <a:rPr lang="en-GB" sz="2400" dirty="0">
                <a:latin typeface="Century Gothic" panose="020B0502020202020204" pitchFamily="34" charset="0"/>
              </a:rPr>
              <a:t>Calculate the mean of the following numbers:</a:t>
            </a:r>
          </a:p>
          <a:p>
            <a:r>
              <a:rPr lang="en-GB" sz="2400" dirty="0">
                <a:latin typeface="Century Gothic" panose="020B0502020202020204" pitchFamily="34" charset="0"/>
              </a:rPr>
              <a:t>	12, 15, 18, 11, 24</a:t>
            </a:r>
          </a:p>
          <a:p>
            <a:endParaRPr lang="en-GB" sz="2400" dirty="0">
              <a:latin typeface="Century Gothic" panose="020B0502020202020204" pitchFamily="34" charset="0"/>
            </a:endParaRPr>
          </a:p>
          <a:p>
            <a:endParaRPr lang="en-GB" sz="2400" dirty="0">
              <a:latin typeface="Century Gothic" panose="020B0502020202020204" pitchFamily="34" charset="0"/>
            </a:endParaRPr>
          </a:p>
        </p:txBody>
      </p:sp>
      <p:sp>
        <p:nvSpPr>
          <p:cNvPr id="15" name="TextBox 14">
            <a:extLst>
              <a:ext uri="{FF2B5EF4-FFF2-40B4-BE49-F238E27FC236}">
                <a16:creationId xmlns:a16="http://schemas.microsoft.com/office/drawing/2014/main" id="{AA4A4310-5B87-C945-9559-916B8FC5D3C0}"/>
              </a:ext>
            </a:extLst>
          </p:cNvPr>
          <p:cNvSpPr txBox="1"/>
          <p:nvPr/>
        </p:nvSpPr>
        <p:spPr>
          <a:xfrm>
            <a:off x="1022817" y="1787774"/>
            <a:ext cx="6023566" cy="369332"/>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Any living thing</a:t>
            </a:r>
          </a:p>
        </p:txBody>
      </p:sp>
      <p:sp>
        <p:nvSpPr>
          <p:cNvPr id="16" name="TextBox 15">
            <a:extLst>
              <a:ext uri="{FF2B5EF4-FFF2-40B4-BE49-F238E27FC236}">
                <a16:creationId xmlns:a16="http://schemas.microsoft.com/office/drawing/2014/main" id="{201A9CFE-4DB9-4541-8A46-C2352A973BE2}"/>
              </a:ext>
            </a:extLst>
          </p:cNvPr>
          <p:cNvSpPr txBox="1"/>
          <p:nvPr/>
        </p:nvSpPr>
        <p:spPr>
          <a:xfrm>
            <a:off x="1022817" y="2568672"/>
            <a:ext cx="8442624" cy="369332"/>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A group of the same organisms (the same species) </a:t>
            </a:r>
          </a:p>
        </p:txBody>
      </p:sp>
      <p:sp>
        <p:nvSpPr>
          <p:cNvPr id="17" name="TextBox 16">
            <a:extLst>
              <a:ext uri="{FF2B5EF4-FFF2-40B4-BE49-F238E27FC236}">
                <a16:creationId xmlns:a16="http://schemas.microsoft.com/office/drawing/2014/main" id="{2698B0BD-9EE3-804E-8A55-A6279C1C2A53}"/>
              </a:ext>
            </a:extLst>
          </p:cNvPr>
          <p:cNvSpPr txBox="1"/>
          <p:nvPr/>
        </p:nvSpPr>
        <p:spPr>
          <a:xfrm>
            <a:off x="1022817" y="3298006"/>
            <a:ext cx="7280866" cy="369332"/>
          </a:xfrm>
          <a:prstGeom prst="rect">
            <a:avLst/>
          </a:prstGeom>
          <a:noFill/>
        </p:spPr>
        <p:txBody>
          <a:bodyPr wrap="square" lIns="0" tIns="0" rIns="0" bIns="0" rtlCol="0">
            <a:spAutoFit/>
          </a:bodyPr>
          <a:lstStyle/>
          <a:p>
            <a:r>
              <a:rPr lang="en-GB" sz="2400" b="1" dirty="0">
                <a:solidFill>
                  <a:schemeClr val="accent1"/>
                </a:solidFill>
                <a:latin typeface="Century Gothic" panose="020B0502020202020204" pitchFamily="34" charset="0"/>
              </a:rPr>
              <a:t>Water, light, minerals and space.</a:t>
            </a:r>
          </a:p>
        </p:txBody>
      </p:sp>
      <p:sp>
        <p:nvSpPr>
          <p:cNvPr id="9" name="TextBox 8">
            <a:extLst>
              <a:ext uri="{FF2B5EF4-FFF2-40B4-BE49-F238E27FC236}">
                <a16:creationId xmlns:a16="http://schemas.microsoft.com/office/drawing/2014/main" id="{0EA0741A-FA48-4A01-AA96-200E2F1A8551}"/>
              </a:ext>
            </a:extLst>
          </p:cNvPr>
          <p:cNvSpPr txBox="1"/>
          <p:nvPr/>
        </p:nvSpPr>
        <p:spPr>
          <a:xfrm>
            <a:off x="899640" y="3973859"/>
            <a:ext cx="10701561" cy="461665"/>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At the start/at the bottom/as the first level</a:t>
            </a:r>
          </a:p>
        </p:txBody>
      </p:sp>
      <p:sp>
        <p:nvSpPr>
          <p:cNvPr id="10" name="TextBox 9">
            <a:extLst>
              <a:ext uri="{FF2B5EF4-FFF2-40B4-BE49-F238E27FC236}">
                <a16:creationId xmlns:a16="http://schemas.microsoft.com/office/drawing/2014/main" id="{06A5E5A8-7322-467D-8B3B-DD6320CB95E8}"/>
              </a:ext>
            </a:extLst>
          </p:cNvPr>
          <p:cNvSpPr txBox="1"/>
          <p:nvPr/>
        </p:nvSpPr>
        <p:spPr>
          <a:xfrm>
            <a:off x="899640" y="5152746"/>
            <a:ext cx="9670369" cy="830997"/>
          </a:xfrm>
          <a:prstGeom prst="rect">
            <a:avLst/>
          </a:prstGeom>
          <a:noFill/>
        </p:spPr>
        <p:txBody>
          <a:bodyPr wrap="square" rtlCol="0">
            <a:spAutoFit/>
          </a:bodyPr>
          <a:lstStyle/>
          <a:p>
            <a:r>
              <a:rPr lang="en-GB" sz="2400" b="1" dirty="0">
                <a:solidFill>
                  <a:schemeClr val="accent1"/>
                </a:solidFill>
                <a:latin typeface="Century Gothic" panose="020B0502020202020204" pitchFamily="34" charset="0"/>
              </a:rPr>
              <a:t>12+15+18+11+24 = 80</a:t>
            </a:r>
          </a:p>
          <a:p>
            <a:r>
              <a:rPr lang="en-GB" sz="2400" b="1" dirty="0">
                <a:solidFill>
                  <a:schemeClr val="accent1"/>
                </a:solidFill>
                <a:latin typeface="Century Gothic" panose="020B0502020202020204" pitchFamily="34" charset="0"/>
              </a:rPr>
              <a:t>80 / 5 = 16</a:t>
            </a:r>
          </a:p>
        </p:txBody>
      </p:sp>
    </p:spTree>
    <p:extLst>
      <p:ext uri="{BB962C8B-B14F-4D97-AF65-F5344CB8AC3E}">
        <p14:creationId xmlns:p14="http://schemas.microsoft.com/office/powerpoint/2010/main" val="4104503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P spid="16" grpId="0"/>
      <p:bldP spid="17" grpId="0"/>
      <p:bldP spid="9" grpId="0"/>
      <p:bldP spid="10" grpId="0"/>
    </p:bldLst>
  </p:timing>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089" name="Picture 2088">
            <a:extLst>
              <a:ext uri="{FF2B5EF4-FFF2-40B4-BE49-F238E27FC236}">
                <a16:creationId xmlns:a16="http://schemas.microsoft.com/office/drawing/2014/main" id="{10BF1BC5-4B48-4414-E90E-F3ED0E654132}"/>
              </a:ext>
            </a:extLst>
          </p:cNvPr>
          <p:cNvPicPr>
            <a:picLocks noChangeAspect="1"/>
          </p:cNvPicPr>
          <p:nvPr/>
        </p:nvPicPr>
        <p:blipFill rotWithShape="1">
          <a:blip r:embed="rId3"/>
          <a:srcRect t="1199"/>
          <a:stretch/>
        </p:blipFill>
        <p:spPr>
          <a:xfrm>
            <a:off x="1" y="0"/>
            <a:ext cx="11548153" cy="6858000"/>
          </a:xfrm>
          <a:prstGeom prst="rect">
            <a:avLst/>
          </a:prstGeom>
        </p:spPr>
      </p:pic>
      <p:pic>
        <p:nvPicPr>
          <p:cNvPr id="2096" name="Picture 2095">
            <a:extLst>
              <a:ext uri="{FF2B5EF4-FFF2-40B4-BE49-F238E27FC236}">
                <a16:creationId xmlns:a16="http://schemas.microsoft.com/office/drawing/2014/main" id="{9606F39B-87F7-0D31-9283-B66B5089208D}"/>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0" y="23066"/>
            <a:ext cx="1678521" cy="1706284"/>
          </a:xfrm>
          <a:prstGeom prst="rect">
            <a:avLst/>
          </a:prstGeom>
        </p:spPr>
      </p:pic>
      <p:pic>
        <p:nvPicPr>
          <p:cNvPr id="2097" name="Picture 2096">
            <a:extLst>
              <a:ext uri="{FF2B5EF4-FFF2-40B4-BE49-F238E27FC236}">
                <a16:creationId xmlns:a16="http://schemas.microsoft.com/office/drawing/2014/main" id="{2D100E38-5AA0-2DDC-EA1E-72ABA056AA81}"/>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0" y="1722716"/>
            <a:ext cx="1678521" cy="1706284"/>
          </a:xfrm>
          <a:prstGeom prst="rect">
            <a:avLst/>
          </a:prstGeom>
        </p:spPr>
      </p:pic>
      <p:pic>
        <p:nvPicPr>
          <p:cNvPr id="2098" name="Picture 2097">
            <a:extLst>
              <a:ext uri="{FF2B5EF4-FFF2-40B4-BE49-F238E27FC236}">
                <a16:creationId xmlns:a16="http://schemas.microsoft.com/office/drawing/2014/main" id="{31991057-30CB-DCAC-4002-4715C6291522}"/>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0" y="3427129"/>
            <a:ext cx="1678521" cy="1706284"/>
          </a:xfrm>
          <a:prstGeom prst="rect">
            <a:avLst/>
          </a:prstGeom>
        </p:spPr>
      </p:pic>
      <p:pic>
        <p:nvPicPr>
          <p:cNvPr id="2099" name="Picture 2098">
            <a:extLst>
              <a:ext uri="{FF2B5EF4-FFF2-40B4-BE49-F238E27FC236}">
                <a16:creationId xmlns:a16="http://schemas.microsoft.com/office/drawing/2014/main" id="{704AFFFB-19EC-CB5A-2E7C-80684B6F57CA}"/>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1678521" y="24936"/>
            <a:ext cx="1678521" cy="1706284"/>
          </a:xfrm>
          <a:prstGeom prst="rect">
            <a:avLst/>
          </a:prstGeom>
        </p:spPr>
      </p:pic>
      <p:pic>
        <p:nvPicPr>
          <p:cNvPr id="2100" name="Picture 2099">
            <a:extLst>
              <a:ext uri="{FF2B5EF4-FFF2-40B4-BE49-F238E27FC236}">
                <a16:creationId xmlns:a16="http://schemas.microsoft.com/office/drawing/2014/main" id="{DA9DDF43-9D4D-A494-0E43-51C56343F00D}"/>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1678521" y="1724586"/>
            <a:ext cx="1678521" cy="1706284"/>
          </a:xfrm>
          <a:prstGeom prst="rect">
            <a:avLst/>
          </a:prstGeom>
        </p:spPr>
      </p:pic>
      <p:pic>
        <p:nvPicPr>
          <p:cNvPr id="2101" name="Picture 2100">
            <a:extLst>
              <a:ext uri="{FF2B5EF4-FFF2-40B4-BE49-F238E27FC236}">
                <a16:creationId xmlns:a16="http://schemas.microsoft.com/office/drawing/2014/main" id="{B07F0DD8-09F1-D8F4-DBCE-90992AB36878}"/>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1678521" y="3428999"/>
            <a:ext cx="1678521" cy="1706284"/>
          </a:xfrm>
          <a:prstGeom prst="rect">
            <a:avLst/>
          </a:prstGeom>
        </p:spPr>
      </p:pic>
      <p:pic>
        <p:nvPicPr>
          <p:cNvPr id="2102" name="Picture 2101">
            <a:extLst>
              <a:ext uri="{FF2B5EF4-FFF2-40B4-BE49-F238E27FC236}">
                <a16:creationId xmlns:a16="http://schemas.microsoft.com/office/drawing/2014/main" id="{33D873FF-A849-F32F-08E7-1B7E297A28C6}"/>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3357041" y="23066"/>
            <a:ext cx="1678521" cy="1706284"/>
          </a:xfrm>
          <a:prstGeom prst="rect">
            <a:avLst/>
          </a:prstGeom>
        </p:spPr>
      </p:pic>
      <p:pic>
        <p:nvPicPr>
          <p:cNvPr id="2103" name="Picture 2102">
            <a:extLst>
              <a:ext uri="{FF2B5EF4-FFF2-40B4-BE49-F238E27FC236}">
                <a16:creationId xmlns:a16="http://schemas.microsoft.com/office/drawing/2014/main" id="{BD48ED42-2A96-A3DA-E4AA-27455B53EB9E}"/>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3357041" y="1722716"/>
            <a:ext cx="1678521" cy="1706284"/>
          </a:xfrm>
          <a:prstGeom prst="rect">
            <a:avLst/>
          </a:prstGeom>
        </p:spPr>
      </p:pic>
      <p:pic>
        <p:nvPicPr>
          <p:cNvPr id="2104" name="Picture 2103">
            <a:extLst>
              <a:ext uri="{FF2B5EF4-FFF2-40B4-BE49-F238E27FC236}">
                <a16:creationId xmlns:a16="http://schemas.microsoft.com/office/drawing/2014/main" id="{0F02E018-F538-2F0B-3751-10B532C0602B}"/>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3357041" y="3427129"/>
            <a:ext cx="1678521" cy="1706284"/>
          </a:xfrm>
          <a:prstGeom prst="rect">
            <a:avLst/>
          </a:prstGeom>
        </p:spPr>
      </p:pic>
      <p:pic>
        <p:nvPicPr>
          <p:cNvPr id="2105" name="Picture 2104">
            <a:extLst>
              <a:ext uri="{FF2B5EF4-FFF2-40B4-BE49-F238E27FC236}">
                <a16:creationId xmlns:a16="http://schemas.microsoft.com/office/drawing/2014/main" id="{1B95BE3B-8D51-F641-DE5B-3EBB3BA577F1}"/>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5035561" y="20684"/>
            <a:ext cx="1678521" cy="1706284"/>
          </a:xfrm>
          <a:prstGeom prst="rect">
            <a:avLst/>
          </a:prstGeom>
        </p:spPr>
      </p:pic>
      <p:pic>
        <p:nvPicPr>
          <p:cNvPr id="2106" name="Picture 2105">
            <a:extLst>
              <a:ext uri="{FF2B5EF4-FFF2-40B4-BE49-F238E27FC236}">
                <a16:creationId xmlns:a16="http://schemas.microsoft.com/office/drawing/2014/main" id="{D0C7E5B3-4A66-94C5-12DD-B25D42A8541C}"/>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5035562" y="1720844"/>
            <a:ext cx="1678521" cy="1706284"/>
          </a:xfrm>
          <a:prstGeom prst="rect">
            <a:avLst/>
          </a:prstGeom>
        </p:spPr>
      </p:pic>
      <p:pic>
        <p:nvPicPr>
          <p:cNvPr id="2107" name="Picture 2106">
            <a:extLst>
              <a:ext uri="{FF2B5EF4-FFF2-40B4-BE49-F238E27FC236}">
                <a16:creationId xmlns:a16="http://schemas.microsoft.com/office/drawing/2014/main" id="{0C6F5DA0-7568-184B-9ECB-3C707BA657AD}"/>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5021295" y="3429001"/>
            <a:ext cx="1678521" cy="1706284"/>
          </a:xfrm>
          <a:prstGeom prst="rect">
            <a:avLst/>
          </a:prstGeom>
        </p:spPr>
      </p:pic>
      <p:pic>
        <p:nvPicPr>
          <p:cNvPr id="2108" name="Picture 2107">
            <a:extLst>
              <a:ext uri="{FF2B5EF4-FFF2-40B4-BE49-F238E27FC236}">
                <a16:creationId xmlns:a16="http://schemas.microsoft.com/office/drawing/2014/main" id="{BCC64D99-2CB5-0297-8ADB-04B15E1FDFE8}"/>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6714082" y="9151"/>
            <a:ext cx="1678521" cy="1726458"/>
          </a:xfrm>
          <a:prstGeom prst="rect">
            <a:avLst/>
          </a:prstGeom>
        </p:spPr>
      </p:pic>
      <p:pic>
        <p:nvPicPr>
          <p:cNvPr id="2109" name="Picture 2108">
            <a:extLst>
              <a:ext uri="{FF2B5EF4-FFF2-40B4-BE49-F238E27FC236}">
                <a16:creationId xmlns:a16="http://schemas.microsoft.com/office/drawing/2014/main" id="{84FAF86F-B607-7424-FAF5-9F566F3A9428}"/>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6699815" y="1733739"/>
            <a:ext cx="1678521" cy="1706284"/>
          </a:xfrm>
          <a:prstGeom prst="rect">
            <a:avLst/>
          </a:prstGeom>
        </p:spPr>
      </p:pic>
      <p:pic>
        <p:nvPicPr>
          <p:cNvPr id="2110" name="Picture 2109">
            <a:extLst>
              <a:ext uri="{FF2B5EF4-FFF2-40B4-BE49-F238E27FC236}">
                <a16:creationId xmlns:a16="http://schemas.microsoft.com/office/drawing/2014/main" id="{8CD69FC5-F0E3-E3D8-D71D-FA78A166D94F}"/>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6699815" y="3438152"/>
            <a:ext cx="1678521" cy="1706284"/>
          </a:xfrm>
          <a:prstGeom prst="rect">
            <a:avLst/>
          </a:prstGeom>
        </p:spPr>
      </p:pic>
      <p:pic>
        <p:nvPicPr>
          <p:cNvPr id="2112" name="Picture 2111">
            <a:extLst>
              <a:ext uri="{FF2B5EF4-FFF2-40B4-BE49-F238E27FC236}">
                <a16:creationId xmlns:a16="http://schemas.microsoft.com/office/drawing/2014/main" id="{BE706F46-758A-03B3-81AA-886903765E24}"/>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1678521" y="5133412"/>
            <a:ext cx="1678521" cy="1706284"/>
          </a:xfrm>
          <a:prstGeom prst="rect">
            <a:avLst/>
          </a:prstGeom>
        </p:spPr>
      </p:pic>
      <p:pic>
        <p:nvPicPr>
          <p:cNvPr id="2113" name="Picture 2112">
            <a:extLst>
              <a:ext uri="{FF2B5EF4-FFF2-40B4-BE49-F238E27FC236}">
                <a16:creationId xmlns:a16="http://schemas.microsoft.com/office/drawing/2014/main" id="{45B2BCEB-A31E-6B94-BE01-991A5722D88D}"/>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3357041" y="5131542"/>
            <a:ext cx="1678521" cy="1706284"/>
          </a:xfrm>
          <a:prstGeom prst="rect">
            <a:avLst/>
          </a:prstGeom>
        </p:spPr>
      </p:pic>
      <p:pic>
        <p:nvPicPr>
          <p:cNvPr id="2114" name="Picture 2113">
            <a:extLst>
              <a:ext uri="{FF2B5EF4-FFF2-40B4-BE49-F238E27FC236}">
                <a16:creationId xmlns:a16="http://schemas.microsoft.com/office/drawing/2014/main" id="{AB8CBAD7-E91E-6A70-2797-CC38C23DE4A9}"/>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5021295" y="5133414"/>
            <a:ext cx="1678521" cy="1706284"/>
          </a:xfrm>
          <a:prstGeom prst="rect">
            <a:avLst/>
          </a:prstGeom>
        </p:spPr>
      </p:pic>
      <p:pic>
        <p:nvPicPr>
          <p:cNvPr id="2115" name="Picture 2114">
            <a:extLst>
              <a:ext uri="{FF2B5EF4-FFF2-40B4-BE49-F238E27FC236}">
                <a16:creationId xmlns:a16="http://schemas.microsoft.com/office/drawing/2014/main" id="{DD99C22F-32ED-344A-E8B8-73A715F167CE}"/>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6699815" y="5142565"/>
            <a:ext cx="1678521" cy="1706284"/>
          </a:xfrm>
          <a:prstGeom prst="rect">
            <a:avLst/>
          </a:prstGeom>
        </p:spPr>
      </p:pic>
      <p:pic>
        <p:nvPicPr>
          <p:cNvPr id="2116" name="Picture 2115">
            <a:extLst>
              <a:ext uri="{FF2B5EF4-FFF2-40B4-BE49-F238E27FC236}">
                <a16:creationId xmlns:a16="http://schemas.microsoft.com/office/drawing/2014/main" id="{85933F87-4C43-412B-C96F-1ABB0B96C455}"/>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8370946" y="16432"/>
            <a:ext cx="1678521" cy="1706284"/>
          </a:xfrm>
          <a:prstGeom prst="rect">
            <a:avLst/>
          </a:prstGeom>
        </p:spPr>
      </p:pic>
      <p:pic>
        <p:nvPicPr>
          <p:cNvPr id="2117" name="Picture 2116">
            <a:extLst>
              <a:ext uri="{FF2B5EF4-FFF2-40B4-BE49-F238E27FC236}">
                <a16:creationId xmlns:a16="http://schemas.microsoft.com/office/drawing/2014/main" id="{B081C243-1D51-785A-D3FF-13D3456A1314}"/>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8378336" y="1726458"/>
            <a:ext cx="1678521" cy="1706284"/>
          </a:xfrm>
          <a:prstGeom prst="rect">
            <a:avLst/>
          </a:prstGeom>
        </p:spPr>
      </p:pic>
      <p:pic>
        <p:nvPicPr>
          <p:cNvPr id="2118" name="Picture 2117">
            <a:extLst>
              <a:ext uri="{FF2B5EF4-FFF2-40B4-BE49-F238E27FC236}">
                <a16:creationId xmlns:a16="http://schemas.microsoft.com/office/drawing/2014/main" id="{AB8922BF-E12C-092C-5FB4-09DFDAB153B5}"/>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8378336" y="3430871"/>
            <a:ext cx="1678521" cy="1706284"/>
          </a:xfrm>
          <a:prstGeom prst="rect">
            <a:avLst/>
          </a:prstGeom>
        </p:spPr>
      </p:pic>
      <p:pic>
        <p:nvPicPr>
          <p:cNvPr id="2119" name="Picture 2118">
            <a:extLst>
              <a:ext uri="{FF2B5EF4-FFF2-40B4-BE49-F238E27FC236}">
                <a16:creationId xmlns:a16="http://schemas.microsoft.com/office/drawing/2014/main" id="{5D134991-C278-F148-4947-3B33DBA05236}"/>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8378336" y="5135284"/>
            <a:ext cx="1678521" cy="1706284"/>
          </a:xfrm>
          <a:prstGeom prst="rect">
            <a:avLst/>
          </a:prstGeom>
        </p:spPr>
      </p:pic>
      <p:pic>
        <p:nvPicPr>
          <p:cNvPr id="2120" name="Picture 2119">
            <a:extLst>
              <a:ext uri="{FF2B5EF4-FFF2-40B4-BE49-F238E27FC236}">
                <a16:creationId xmlns:a16="http://schemas.microsoft.com/office/drawing/2014/main" id="{EA05E5B6-9AFB-D6C7-E5DC-B0DE6E9000AB}"/>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10011927" y="5612"/>
            <a:ext cx="1678521" cy="1706284"/>
          </a:xfrm>
          <a:prstGeom prst="rect">
            <a:avLst/>
          </a:prstGeom>
        </p:spPr>
      </p:pic>
      <p:pic>
        <p:nvPicPr>
          <p:cNvPr id="2121" name="Picture 2120">
            <a:extLst>
              <a:ext uri="{FF2B5EF4-FFF2-40B4-BE49-F238E27FC236}">
                <a16:creationId xmlns:a16="http://schemas.microsoft.com/office/drawing/2014/main" id="{A8EE3485-6A4B-3789-BB98-DC4B466E4C31}"/>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10011927" y="1715435"/>
            <a:ext cx="1678521" cy="1711796"/>
          </a:xfrm>
          <a:prstGeom prst="rect">
            <a:avLst/>
          </a:prstGeom>
        </p:spPr>
      </p:pic>
      <p:pic>
        <p:nvPicPr>
          <p:cNvPr id="2122" name="Picture 2121">
            <a:extLst>
              <a:ext uri="{FF2B5EF4-FFF2-40B4-BE49-F238E27FC236}">
                <a16:creationId xmlns:a16="http://schemas.microsoft.com/office/drawing/2014/main" id="{D11F9170-FE10-76D6-82CC-62FE310DC925}"/>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10011927" y="3421719"/>
            <a:ext cx="1678521" cy="1724588"/>
          </a:xfrm>
          <a:prstGeom prst="rect">
            <a:avLst/>
          </a:prstGeom>
        </p:spPr>
      </p:pic>
      <p:pic>
        <p:nvPicPr>
          <p:cNvPr id="2123" name="Picture 2122">
            <a:extLst>
              <a:ext uri="{FF2B5EF4-FFF2-40B4-BE49-F238E27FC236}">
                <a16:creationId xmlns:a16="http://schemas.microsoft.com/office/drawing/2014/main" id="{C5B13BFB-37F3-27FF-EE01-C9177B1CCE9A}"/>
              </a:ext>
            </a:extLst>
          </p:cNvPr>
          <p:cNvPicPr>
            <a:picLocks noChangeAspect="1"/>
          </p:cNvPicPr>
          <p:nvPr/>
        </p:nvPicPr>
        <p:blipFill>
          <a:blip r:embed="rId4">
            <a:clrChange>
              <a:clrFrom>
                <a:srgbClr val="FFFFFF"/>
              </a:clrFrom>
              <a:clrTo>
                <a:srgbClr val="FFFFFF">
                  <a:alpha val="0"/>
                </a:srgbClr>
              </a:clrTo>
            </a:clrChange>
          </a:blip>
          <a:stretch>
            <a:fillRect/>
          </a:stretch>
        </p:blipFill>
        <p:spPr>
          <a:xfrm>
            <a:off x="10011927" y="5142565"/>
            <a:ext cx="1678521" cy="1706284"/>
          </a:xfrm>
          <a:prstGeom prst="rect">
            <a:avLst/>
          </a:prstGeom>
        </p:spPr>
      </p:pic>
      <p:sp>
        <p:nvSpPr>
          <p:cNvPr id="2" name="TextBox 1">
            <a:extLst>
              <a:ext uri="{FF2B5EF4-FFF2-40B4-BE49-F238E27FC236}">
                <a16:creationId xmlns:a16="http://schemas.microsoft.com/office/drawing/2014/main" id="{9253BE66-C6EE-4AB1-B5A0-283C73240AA8}"/>
              </a:ext>
            </a:extLst>
          </p:cNvPr>
          <p:cNvSpPr txBox="1"/>
          <p:nvPr/>
        </p:nvSpPr>
        <p:spPr>
          <a:xfrm>
            <a:off x="1006340" y="2974400"/>
            <a:ext cx="8630889" cy="861774"/>
          </a:xfrm>
          <a:prstGeom prst="rect">
            <a:avLst/>
          </a:prstGeom>
          <a:noFill/>
        </p:spPr>
        <p:txBody>
          <a:bodyPr wrap="none" rtlCol="0">
            <a:spAutoFit/>
          </a:bodyPr>
          <a:lstStyle/>
          <a:p>
            <a:r>
              <a:rPr lang="en-GB" sz="5000" b="1" dirty="0">
                <a:solidFill>
                  <a:srgbClr val="C00000"/>
                </a:solidFill>
                <a:latin typeface="Century Gothic" panose="020B0502020202020204" pitchFamily="34" charset="0"/>
              </a:rPr>
              <a:t>Area of field = 7 x 4 = 28 m</a:t>
            </a:r>
            <a:r>
              <a:rPr lang="en-GB" sz="5000" b="1" baseline="30000" dirty="0">
                <a:solidFill>
                  <a:srgbClr val="C00000"/>
                </a:solidFill>
                <a:latin typeface="Century Gothic" panose="020B0502020202020204" pitchFamily="34" charset="0"/>
              </a:rPr>
              <a:t>2</a:t>
            </a:r>
          </a:p>
        </p:txBody>
      </p:sp>
      <p:pic>
        <p:nvPicPr>
          <p:cNvPr id="3" name="Picture 2">
            <a:extLst>
              <a:ext uri="{FF2B5EF4-FFF2-40B4-BE49-F238E27FC236}">
                <a16:creationId xmlns:a16="http://schemas.microsoft.com/office/drawing/2014/main" id="{84A7A5CA-9932-722F-BB71-35AF80DE2674}"/>
              </a:ext>
            </a:extLst>
          </p:cNvPr>
          <p:cNvPicPr>
            <a:picLocks noChangeAspect="1"/>
          </p:cNvPicPr>
          <p:nvPr/>
        </p:nvPicPr>
        <p:blipFill>
          <a:blip r:embed="rId5"/>
          <a:stretch>
            <a:fillRect/>
          </a:stretch>
        </p:blipFill>
        <p:spPr>
          <a:xfrm>
            <a:off x="5073" y="5131170"/>
            <a:ext cx="1682642" cy="1707028"/>
          </a:xfrm>
          <a:prstGeom prst="rect">
            <a:avLst/>
          </a:prstGeom>
        </p:spPr>
      </p:pic>
    </p:spTree>
    <p:extLst>
      <p:ext uri="{BB962C8B-B14F-4D97-AF65-F5344CB8AC3E}">
        <p14:creationId xmlns:p14="http://schemas.microsoft.com/office/powerpoint/2010/main" val="1962814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112"/>
                                        </p:tgtEl>
                                        <p:attrNameLst>
                                          <p:attrName>style.visibility</p:attrName>
                                        </p:attrNameLst>
                                      </p:cBhvr>
                                      <p:to>
                                        <p:strVal val="visible"/>
                                      </p:to>
                                    </p:set>
                                    <p:animEffect transition="in" filter="barn(inVertical)">
                                      <p:cBhvr>
                                        <p:cTn id="7" dur="500"/>
                                        <p:tgtEl>
                                          <p:spTgt spid="2112"/>
                                        </p:tgtEl>
                                      </p:cBhvr>
                                    </p:animEffect>
                                  </p:childTnLst>
                                </p:cTn>
                              </p:par>
                              <p:par>
                                <p:cTn id="8" presetID="16" presetClass="entr" presetSubtype="21" fill="hold" nodeType="withEffect">
                                  <p:stCondLst>
                                    <p:cond delay="0"/>
                                  </p:stCondLst>
                                  <p:childTnLst>
                                    <p:set>
                                      <p:cBhvr>
                                        <p:cTn id="9" dur="1" fill="hold">
                                          <p:stCondLst>
                                            <p:cond delay="0"/>
                                          </p:stCondLst>
                                        </p:cTn>
                                        <p:tgtEl>
                                          <p:spTgt spid="2113"/>
                                        </p:tgtEl>
                                        <p:attrNameLst>
                                          <p:attrName>style.visibility</p:attrName>
                                        </p:attrNameLst>
                                      </p:cBhvr>
                                      <p:to>
                                        <p:strVal val="visible"/>
                                      </p:to>
                                    </p:set>
                                    <p:animEffect transition="in" filter="barn(inVertical)">
                                      <p:cBhvr>
                                        <p:cTn id="10" dur="500"/>
                                        <p:tgtEl>
                                          <p:spTgt spid="2113"/>
                                        </p:tgtEl>
                                      </p:cBhvr>
                                    </p:animEffect>
                                  </p:childTnLst>
                                </p:cTn>
                              </p:par>
                              <p:par>
                                <p:cTn id="11" presetID="16" presetClass="entr" presetSubtype="21" fill="hold" nodeType="withEffect">
                                  <p:stCondLst>
                                    <p:cond delay="0"/>
                                  </p:stCondLst>
                                  <p:childTnLst>
                                    <p:set>
                                      <p:cBhvr>
                                        <p:cTn id="12" dur="1" fill="hold">
                                          <p:stCondLst>
                                            <p:cond delay="0"/>
                                          </p:stCondLst>
                                        </p:cTn>
                                        <p:tgtEl>
                                          <p:spTgt spid="2114"/>
                                        </p:tgtEl>
                                        <p:attrNameLst>
                                          <p:attrName>style.visibility</p:attrName>
                                        </p:attrNameLst>
                                      </p:cBhvr>
                                      <p:to>
                                        <p:strVal val="visible"/>
                                      </p:to>
                                    </p:set>
                                    <p:animEffect transition="in" filter="barn(inVertical)">
                                      <p:cBhvr>
                                        <p:cTn id="13" dur="500"/>
                                        <p:tgtEl>
                                          <p:spTgt spid="2114"/>
                                        </p:tgtEl>
                                      </p:cBhvr>
                                    </p:animEffect>
                                  </p:childTnLst>
                                </p:cTn>
                              </p:par>
                              <p:par>
                                <p:cTn id="14" presetID="16" presetClass="entr" presetSubtype="21" fill="hold" nodeType="withEffect">
                                  <p:stCondLst>
                                    <p:cond delay="0"/>
                                  </p:stCondLst>
                                  <p:childTnLst>
                                    <p:set>
                                      <p:cBhvr>
                                        <p:cTn id="15" dur="1" fill="hold">
                                          <p:stCondLst>
                                            <p:cond delay="0"/>
                                          </p:stCondLst>
                                        </p:cTn>
                                        <p:tgtEl>
                                          <p:spTgt spid="2115"/>
                                        </p:tgtEl>
                                        <p:attrNameLst>
                                          <p:attrName>style.visibility</p:attrName>
                                        </p:attrNameLst>
                                      </p:cBhvr>
                                      <p:to>
                                        <p:strVal val="visible"/>
                                      </p:to>
                                    </p:set>
                                    <p:animEffect transition="in" filter="barn(inVertical)">
                                      <p:cBhvr>
                                        <p:cTn id="16" dur="500"/>
                                        <p:tgtEl>
                                          <p:spTgt spid="2115"/>
                                        </p:tgtEl>
                                      </p:cBhvr>
                                    </p:animEffect>
                                  </p:childTnLst>
                                </p:cTn>
                              </p:par>
                              <p:par>
                                <p:cTn id="17" presetID="16" presetClass="entr" presetSubtype="21" fill="hold" nodeType="withEffect">
                                  <p:stCondLst>
                                    <p:cond delay="0"/>
                                  </p:stCondLst>
                                  <p:childTnLst>
                                    <p:set>
                                      <p:cBhvr>
                                        <p:cTn id="18" dur="1" fill="hold">
                                          <p:stCondLst>
                                            <p:cond delay="0"/>
                                          </p:stCondLst>
                                        </p:cTn>
                                        <p:tgtEl>
                                          <p:spTgt spid="2119"/>
                                        </p:tgtEl>
                                        <p:attrNameLst>
                                          <p:attrName>style.visibility</p:attrName>
                                        </p:attrNameLst>
                                      </p:cBhvr>
                                      <p:to>
                                        <p:strVal val="visible"/>
                                      </p:to>
                                    </p:set>
                                    <p:animEffect transition="in" filter="barn(inVertical)">
                                      <p:cBhvr>
                                        <p:cTn id="19" dur="500"/>
                                        <p:tgtEl>
                                          <p:spTgt spid="2119"/>
                                        </p:tgtEl>
                                      </p:cBhvr>
                                    </p:animEffect>
                                  </p:childTnLst>
                                </p:cTn>
                              </p:par>
                              <p:par>
                                <p:cTn id="20" presetID="16" presetClass="entr" presetSubtype="21" fill="hold" nodeType="withEffect">
                                  <p:stCondLst>
                                    <p:cond delay="0"/>
                                  </p:stCondLst>
                                  <p:childTnLst>
                                    <p:set>
                                      <p:cBhvr>
                                        <p:cTn id="21" dur="1" fill="hold">
                                          <p:stCondLst>
                                            <p:cond delay="0"/>
                                          </p:stCondLst>
                                        </p:cTn>
                                        <p:tgtEl>
                                          <p:spTgt spid="2123"/>
                                        </p:tgtEl>
                                        <p:attrNameLst>
                                          <p:attrName>style.visibility</p:attrName>
                                        </p:attrNameLst>
                                      </p:cBhvr>
                                      <p:to>
                                        <p:strVal val="visible"/>
                                      </p:to>
                                    </p:set>
                                    <p:animEffect transition="in" filter="barn(inVertical)">
                                      <p:cBhvr>
                                        <p:cTn id="22" dur="500"/>
                                        <p:tgtEl>
                                          <p:spTgt spid="2123"/>
                                        </p:tgtEl>
                                      </p:cBhvr>
                                    </p:animEffect>
                                  </p:childTnLst>
                                </p:cTn>
                              </p:par>
                              <p:par>
                                <p:cTn id="23" presetID="16" presetClass="entr" presetSubtype="21" fill="hold" nodeType="withEffect">
                                  <p:stCondLst>
                                    <p:cond delay="0"/>
                                  </p:stCondLst>
                                  <p:childTnLst>
                                    <p:set>
                                      <p:cBhvr>
                                        <p:cTn id="24" dur="1" fill="hold">
                                          <p:stCondLst>
                                            <p:cond delay="0"/>
                                          </p:stCondLst>
                                        </p:cTn>
                                        <p:tgtEl>
                                          <p:spTgt spid="3"/>
                                        </p:tgtEl>
                                        <p:attrNameLst>
                                          <p:attrName>style.visibility</p:attrName>
                                        </p:attrNameLst>
                                      </p:cBhvr>
                                      <p:to>
                                        <p:strVal val="visible"/>
                                      </p:to>
                                    </p:set>
                                    <p:animEffect transition="in" filter="barn(inVertical)">
                                      <p:cBhvr>
                                        <p:cTn id="25" dur="500"/>
                                        <p:tgtEl>
                                          <p:spTgt spid="3"/>
                                        </p:tgtEl>
                                      </p:cBhvr>
                                    </p:animEffec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nodeType="clickEffect">
                                  <p:stCondLst>
                                    <p:cond delay="0"/>
                                  </p:stCondLst>
                                  <p:childTnLst>
                                    <p:set>
                                      <p:cBhvr>
                                        <p:cTn id="29" dur="1" fill="hold">
                                          <p:stCondLst>
                                            <p:cond delay="0"/>
                                          </p:stCondLst>
                                        </p:cTn>
                                        <p:tgtEl>
                                          <p:spTgt spid="2123"/>
                                        </p:tgtEl>
                                        <p:attrNameLst>
                                          <p:attrName>style.visibility</p:attrName>
                                        </p:attrNameLst>
                                      </p:cBhvr>
                                      <p:to>
                                        <p:strVal val="visible"/>
                                      </p:to>
                                    </p:set>
                                  </p:childTnLst>
                                </p:cTn>
                              </p:par>
                              <p:par>
                                <p:cTn id="30" presetID="1" presetClass="entr" presetSubtype="0" fill="hold" nodeType="withEffect">
                                  <p:stCondLst>
                                    <p:cond delay="0"/>
                                  </p:stCondLst>
                                  <p:childTnLst>
                                    <p:set>
                                      <p:cBhvr>
                                        <p:cTn id="31" dur="1" fill="hold">
                                          <p:stCondLst>
                                            <p:cond delay="0"/>
                                          </p:stCondLst>
                                        </p:cTn>
                                        <p:tgtEl>
                                          <p:spTgt spid="2120"/>
                                        </p:tgtEl>
                                        <p:attrNameLst>
                                          <p:attrName>style.visibility</p:attrName>
                                        </p:attrNameLst>
                                      </p:cBhvr>
                                      <p:to>
                                        <p:strVal val="visible"/>
                                      </p:to>
                                    </p:set>
                                  </p:childTnLst>
                                </p:cTn>
                              </p:par>
                              <p:par>
                                <p:cTn id="32" presetID="1" presetClass="entr" presetSubtype="0" fill="hold" nodeType="withEffect">
                                  <p:stCondLst>
                                    <p:cond delay="0"/>
                                  </p:stCondLst>
                                  <p:childTnLst>
                                    <p:set>
                                      <p:cBhvr>
                                        <p:cTn id="33" dur="1" fill="hold">
                                          <p:stCondLst>
                                            <p:cond delay="0"/>
                                          </p:stCondLst>
                                        </p:cTn>
                                        <p:tgtEl>
                                          <p:spTgt spid="2121"/>
                                        </p:tgtEl>
                                        <p:attrNameLst>
                                          <p:attrName>style.visibility</p:attrName>
                                        </p:attrNameLst>
                                      </p:cBhvr>
                                      <p:to>
                                        <p:strVal val="visible"/>
                                      </p:to>
                                    </p:set>
                                  </p:childTnLst>
                                </p:cTn>
                              </p:par>
                              <p:par>
                                <p:cTn id="34" presetID="1" presetClass="entr" presetSubtype="0" fill="hold" nodeType="withEffect">
                                  <p:stCondLst>
                                    <p:cond delay="0"/>
                                  </p:stCondLst>
                                  <p:childTnLst>
                                    <p:set>
                                      <p:cBhvr>
                                        <p:cTn id="35" dur="1" fill="hold">
                                          <p:stCondLst>
                                            <p:cond delay="0"/>
                                          </p:stCondLst>
                                        </p:cTn>
                                        <p:tgtEl>
                                          <p:spTgt spid="2122"/>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6" presetClass="entr" presetSubtype="21" fill="hold" grpId="0" nodeType="clickEffect">
                                  <p:stCondLst>
                                    <p:cond delay="0"/>
                                  </p:stCondLst>
                                  <p:childTnLst>
                                    <p:set>
                                      <p:cBhvr>
                                        <p:cTn id="39" dur="1" fill="hold">
                                          <p:stCondLst>
                                            <p:cond delay="0"/>
                                          </p:stCondLst>
                                        </p:cTn>
                                        <p:tgtEl>
                                          <p:spTgt spid="2"/>
                                        </p:tgtEl>
                                        <p:attrNameLst>
                                          <p:attrName>style.visibility</p:attrName>
                                        </p:attrNameLst>
                                      </p:cBhvr>
                                      <p:to>
                                        <p:strVal val="visible"/>
                                      </p:to>
                                    </p:set>
                                    <p:animEffect transition="in" filter="barn(inVertical)">
                                      <p:cBhvr>
                                        <p:cTn id="40" dur="500"/>
                                        <p:tgtEl>
                                          <p:spTgt spid="2"/>
                                        </p:tgtEl>
                                      </p:cBhvr>
                                    </p:animEffect>
                                  </p:childTnLst>
                                </p:cTn>
                              </p:par>
                            </p:childTnLst>
                          </p:cTn>
                        </p:par>
                      </p:childTnLst>
                    </p:cTn>
                  </p:par>
                  <p:par>
                    <p:cTn id="41" fill="hold">
                      <p:stCondLst>
                        <p:cond delay="indefinite"/>
                      </p:stCondLst>
                      <p:childTnLst>
                        <p:par>
                          <p:cTn id="42" fill="hold">
                            <p:stCondLst>
                              <p:cond delay="0"/>
                            </p:stCondLst>
                            <p:childTnLst>
                              <p:par>
                                <p:cTn id="43" presetID="22" presetClass="entr" presetSubtype="4" fill="hold" nodeType="clickEffect">
                                  <p:stCondLst>
                                    <p:cond delay="0"/>
                                  </p:stCondLst>
                                  <p:childTnLst>
                                    <p:set>
                                      <p:cBhvr>
                                        <p:cTn id="44" dur="1" fill="hold">
                                          <p:stCondLst>
                                            <p:cond delay="0"/>
                                          </p:stCondLst>
                                        </p:cTn>
                                        <p:tgtEl>
                                          <p:spTgt spid="2096"/>
                                        </p:tgtEl>
                                        <p:attrNameLst>
                                          <p:attrName>style.visibility</p:attrName>
                                        </p:attrNameLst>
                                      </p:cBhvr>
                                      <p:to>
                                        <p:strVal val="visible"/>
                                      </p:to>
                                    </p:set>
                                    <p:animEffect transition="in" filter="wipe(down)">
                                      <p:cBhvr>
                                        <p:cTn id="45" dur="500"/>
                                        <p:tgtEl>
                                          <p:spTgt spid="2096"/>
                                        </p:tgtEl>
                                      </p:cBhvr>
                                    </p:animEffect>
                                  </p:childTnLst>
                                </p:cTn>
                              </p:par>
                              <p:par>
                                <p:cTn id="46" presetID="22" presetClass="entr" presetSubtype="4" fill="hold" nodeType="withEffect">
                                  <p:stCondLst>
                                    <p:cond delay="0"/>
                                  </p:stCondLst>
                                  <p:childTnLst>
                                    <p:set>
                                      <p:cBhvr>
                                        <p:cTn id="47" dur="1" fill="hold">
                                          <p:stCondLst>
                                            <p:cond delay="0"/>
                                          </p:stCondLst>
                                        </p:cTn>
                                        <p:tgtEl>
                                          <p:spTgt spid="2097"/>
                                        </p:tgtEl>
                                        <p:attrNameLst>
                                          <p:attrName>style.visibility</p:attrName>
                                        </p:attrNameLst>
                                      </p:cBhvr>
                                      <p:to>
                                        <p:strVal val="visible"/>
                                      </p:to>
                                    </p:set>
                                    <p:animEffect transition="in" filter="wipe(down)">
                                      <p:cBhvr>
                                        <p:cTn id="48" dur="500"/>
                                        <p:tgtEl>
                                          <p:spTgt spid="2097"/>
                                        </p:tgtEl>
                                      </p:cBhvr>
                                    </p:animEffect>
                                  </p:childTnLst>
                                </p:cTn>
                              </p:par>
                              <p:par>
                                <p:cTn id="49" presetID="22" presetClass="entr" presetSubtype="4" fill="hold" nodeType="withEffect">
                                  <p:stCondLst>
                                    <p:cond delay="0"/>
                                  </p:stCondLst>
                                  <p:childTnLst>
                                    <p:set>
                                      <p:cBhvr>
                                        <p:cTn id="50" dur="1" fill="hold">
                                          <p:stCondLst>
                                            <p:cond delay="0"/>
                                          </p:stCondLst>
                                        </p:cTn>
                                        <p:tgtEl>
                                          <p:spTgt spid="2098"/>
                                        </p:tgtEl>
                                        <p:attrNameLst>
                                          <p:attrName>style.visibility</p:attrName>
                                        </p:attrNameLst>
                                      </p:cBhvr>
                                      <p:to>
                                        <p:strVal val="visible"/>
                                      </p:to>
                                    </p:set>
                                    <p:animEffect transition="in" filter="wipe(down)">
                                      <p:cBhvr>
                                        <p:cTn id="51" dur="500"/>
                                        <p:tgtEl>
                                          <p:spTgt spid="2098"/>
                                        </p:tgtEl>
                                      </p:cBhvr>
                                    </p:animEffect>
                                  </p:childTnLst>
                                </p:cTn>
                              </p:par>
                              <p:par>
                                <p:cTn id="52" presetID="22" presetClass="entr" presetSubtype="4" fill="hold" nodeType="withEffect">
                                  <p:stCondLst>
                                    <p:cond delay="0"/>
                                  </p:stCondLst>
                                  <p:childTnLst>
                                    <p:set>
                                      <p:cBhvr>
                                        <p:cTn id="53" dur="1" fill="hold">
                                          <p:stCondLst>
                                            <p:cond delay="0"/>
                                          </p:stCondLst>
                                        </p:cTn>
                                        <p:tgtEl>
                                          <p:spTgt spid="2099"/>
                                        </p:tgtEl>
                                        <p:attrNameLst>
                                          <p:attrName>style.visibility</p:attrName>
                                        </p:attrNameLst>
                                      </p:cBhvr>
                                      <p:to>
                                        <p:strVal val="visible"/>
                                      </p:to>
                                    </p:set>
                                    <p:animEffect transition="in" filter="wipe(down)">
                                      <p:cBhvr>
                                        <p:cTn id="54" dur="500"/>
                                        <p:tgtEl>
                                          <p:spTgt spid="2099"/>
                                        </p:tgtEl>
                                      </p:cBhvr>
                                    </p:animEffect>
                                  </p:childTnLst>
                                </p:cTn>
                              </p:par>
                              <p:par>
                                <p:cTn id="55" presetID="22" presetClass="entr" presetSubtype="4" fill="hold" nodeType="withEffect">
                                  <p:stCondLst>
                                    <p:cond delay="0"/>
                                  </p:stCondLst>
                                  <p:childTnLst>
                                    <p:set>
                                      <p:cBhvr>
                                        <p:cTn id="56" dur="1" fill="hold">
                                          <p:stCondLst>
                                            <p:cond delay="0"/>
                                          </p:stCondLst>
                                        </p:cTn>
                                        <p:tgtEl>
                                          <p:spTgt spid="2100"/>
                                        </p:tgtEl>
                                        <p:attrNameLst>
                                          <p:attrName>style.visibility</p:attrName>
                                        </p:attrNameLst>
                                      </p:cBhvr>
                                      <p:to>
                                        <p:strVal val="visible"/>
                                      </p:to>
                                    </p:set>
                                    <p:animEffect transition="in" filter="wipe(down)">
                                      <p:cBhvr>
                                        <p:cTn id="57" dur="500"/>
                                        <p:tgtEl>
                                          <p:spTgt spid="2100"/>
                                        </p:tgtEl>
                                      </p:cBhvr>
                                    </p:animEffect>
                                  </p:childTnLst>
                                </p:cTn>
                              </p:par>
                              <p:par>
                                <p:cTn id="58" presetID="22" presetClass="entr" presetSubtype="4" fill="hold" nodeType="withEffect">
                                  <p:stCondLst>
                                    <p:cond delay="0"/>
                                  </p:stCondLst>
                                  <p:childTnLst>
                                    <p:set>
                                      <p:cBhvr>
                                        <p:cTn id="59" dur="1" fill="hold">
                                          <p:stCondLst>
                                            <p:cond delay="0"/>
                                          </p:stCondLst>
                                        </p:cTn>
                                        <p:tgtEl>
                                          <p:spTgt spid="2101"/>
                                        </p:tgtEl>
                                        <p:attrNameLst>
                                          <p:attrName>style.visibility</p:attrName>
                                        </p:attrNameLst>
                                      </p:cBhvr>
                                      <p:to>
                                        <p:strVal val="visible"/>
                                      </p:to>
                                    </p:set>
                                    <p:animEffect transition="in" filter="wipe(down)">
                                      <p:cBhvr>
                                        <p:cTn id="60" dur="500"/>
                                        <p:tgtEl>
                                          <p:spTgt spid="2101"/>
                                        </p:tgtEl>
                                      </p:cBhvr>
                                    </p:animEffect>
                                  </p:childTnLst>
                                </p:cTn>
                              </p:par>
                              <p:par>
                                <p:cTn id="61" presetID="22" presetClass="entr" presetSubtype="4" fill="hold" nodeType="withEffect">
                                  <p:stCondLst>
                                    <p:cond delay="0"/>
                                  </p:stCondLst>
                                  <p:childTnLst>
                                    <p:set>
                                      <p:cBhvr>
                                        <p:cTn id="62" dur="1" fill="hold">
                                          <p:stCondLst>
                                            <p:cond delay="0"/>
                                          </p:stCondLst>
                                        </p:cTn>
                                        <p:tgtEl>
                                          <p:spTgt spid="2102"/>
                                        </p:tgtEl>
                                        <p:attrNameLst>
                                          <p:attrName>style.visibility</p:attrName>
                                        </p:attrNameLst>
                                      </p:cBhvr>
                                      <p:to>
                                        <p:strVal val="visible"/>
                                      </p:to>
                                    </p:set>
                                    <p:animEffect transition="in" filter="wipe(down)">
                                      <p:cBhvr>
                                        <p:cTn id="63" dur="500"/>
                                        <p:tgtEl>
                                          <p:spTgt spid="2102"/>
                                        </p:tgtEl>
                                      </p:cBhvr>
                                    </p:animEffect>
                                  </p:childTnLst>
                                </p:cTn>
                              </p:par>
                              <p:par>
                                <p:cTn id="64" presetID="22" presetClass="entr" presetSubtype="4" fill="hold" nodeType="withEffect">
                                  <p:stCondLst>
                                    <p:cond delay="0"/>
                                  </p:stCondLst>
                                  <p:childTnLst>
                                    <p:set>
                                      <p:cBhvr>
                                        <p:cTn id="65" dur="1" fill="hold">
                                          <p:stCondLst>
                                            <p:cond delay="0"/>
                                          </p:stCondLst>
                                        </p:cTn>
                                        <p:tgtEl>
                                          <p:spTgt spid="2103"/>
                                        </p:tgtEl>
                                        <p:attrNameLst>
                                          <p:attrName>style.visibility</p:attrName>
                                        </p:attrNameLst>
                                      </p:cBhvr>
                                      <p:to>
                                        <p:strVal val="visible"/>
                                      </p:to>
                                    </p:set>
                                    <p:animEffect transition="in" filter="wipe(down)">
                                      <p:cBhvr>
                                        <p:cTn id="66" dur="500"/>
                                        <p:tgtEl>
                                          <p:spTgt spid="2103"/>
                                        </p:tgtEl>
                                      </p:cBhvr>
                                    </p:animEffect>
                                  </p:childTnLst>
                                </p:cTn>
                              </p:par>
                              <p:par>
                                <p:cTn id="67" presetID="22" presetClass="entr" presetSubtype="4" fill="hold" nodeType="withEffect">
                                  <p:stCondLst>
                                    <p:cond delay="0"/>
                                  </p:stCondLst>
                                  <p:childTnLst>
                                    <p:set>
                                      <p:cBhvr>
                                        <p:cTn id="68" dur="1" fill="hold">
                                          <p:stCondLst>
                                            <p:cond delay="0"/>
                                          </p:stCondLst>
                                        </p:cTn>
                                        <p:tgtEl>
                                          <p:spTgt spid="2104"/>
                                        </p:tgtEl>
                                        <p:attrNameLst>
                                          <p:attrName>style.visibility</p:attrName>
                                        </p:attrNameLst>
                                      </p:cBhvr>
                                      <p:to>
                                        <p:strVal val="visible"/>
                                      </p:to>
                                    </p:set>
                                    <p:animEffect transition="in" filter="wipe(down)">
                                      <p:cBhvr>
                                        <p:cTn id="69" dur="500"/>
                                        <p:tgtEl>
                                          <p:spTgt spid="2104"/>
                                        </p:tgtEl>
                                      </p:cBhvr>
                                    </p:animEffect>
                                  </p:childTnLst>
                                </p:cTn>
                              </p:par>
                              <p:par>
                                <p:cTn id="70" presetID="22" presetClass="entr" presetSubtype="4" fill="hold" nodeType="withEffect">
                                  <p:stCondLst>
                                    <p:cond delay="0"/>
                                  </p:stCondLst>
                                  <p:childTnLst>
                                    <p:set>
                                      <p:cBhvr>
                                        <p:cTn id="71" dur="1" fill="hold">
                                          <p:stCondLst>
                                            <p:cond delay="0"/>
                                          </p:stCondLst>
                                        </p:cTn>
                                        <p:tgtEl>
                                          <p:spTgt spid="2105"/>
                                        </p:tgtEl>
                                        <p:attrNameLst>
                                          <p:attrName>style.visibility</p:attrName>
                                        </p:attrNameLst>
                                      </p:cBhvr>
                                      <p:to>
                                        <p:strVal val="visible"/>
                                      </p:to>
                                    </p:set>
                                    <p:animEffect transition="in" filter="wipe(down)">
                                      <p:cBhvr>
                                        <p:cTn id="72" dur="500"/>
                                        <p:tgtEl>
                                          <p:spTgt spid="2105"/>
                                        </p:tgtEl>
                                      </p:cBhvr>
                                    </p:animEffect>
                                  </p:childTnLst>
                                </p:cTn>
                              </p:par>
                              <p:par>
                                <p:cTn id="73" presetID="22" presetClass="entr" presetSubtype="4" fill="hold" nodeType="withEffect">
                                  <p:stCondLst>
                                    <p:cond delay="0"/>
                                  </p:stCondLst>
                                  <p:childTnLst>
                                    <p:set>
                                      <p:cBhvr>
                                        <p:cTn id="74" dur="1" fill="hold">
                                          <p:stCondLst>
                                            <p:cond delay="0"/>
                                          </p:stCondLst>
                                        </p:cTn>
                                        <p:tgtEl>
                                          <p:spTgt spid="2106"/>
                                        </p:tgtEl>
                                        <p:attrNameLst>
                                          <p:attrName>style.visibility</p:attrName>
                                        </p:attrNameLst>
                                      </p:cBhvr>
                                      <p:to>
                                        <p:strVal val="visible"/>
                                      </p:to>
                                    </p:set>
                                    <p:animEffect transition="in" filter="wipe(down)">
                                      <p:cBhvr>
                                        <p:cTn id="75" dur="500"/>
                                        <p:tgtEl>
                                          <p:spTgt spid="2106"/>
                                        </p:tgtEl>
                                      </p:cBhvr>
                                    </p:animEffect>
                                  </p:childTnLst>
                                </p:cTn>
                              </p:par>
                              <p:par>
                                <p:cTn id="76" presetID="22" presetClass="entr" presetSubtype="4" fill="hold" nodeType="withEffect">
                                  <p:stCondLst>
                                    <p:cond delay="0"/>
                                  </p:stCondLst>
                                  <p:childTnLst>
                                    <p:set>
                                      <p:cBhvr>
                                        <p:cTn id="77" dur="1" fill="hold">
                                          <p:stCondLst>
                                            <p:cond delay="0"/>
                                          </p:stCondLst>
                                        </p:cTn>
                                        <p:tgtEl>
                                          <p:spTgt spid="2107"/>
                                        </p:tgtEl>
                                        <p:attrNameLst>
                                          <p:attrName>style.visibility</p:attrName>
                                        </p:attrNameLst>
                                      </p:cBhvr>
                                      <p:to>
                                        <p:strVal val="visible"/>
                                      </p:to>
                                    </p:set>
                                    <p:animEffect transition="in" filter="wipe(down)">
                                      <p:cBhvr>
                                        <p:cTn id="78" dur="500"/>
                                        <p:tgtEl>
                                          <p:spTgt spid="2107"/>
                                        </p:tgtEl>
                                      </p:cBhvr>
                                    </p:animEffect>
                                  </p:childTnLst>
                                </p:cTn>
                              </p:par>
                              <p:par>
                                <p:cTn id="79" presetID="22" presetClass="entr" presetSubtype="4" fill="hold" nodeType="withEffect">
                                  <p:stCondLst>
                                    <p:cond delay="0"/>
                                  </p:stCondLst>
                                  <p:childTnLst>
                                    <p:set>
                                      <p:cBhvr>
                                        <p:cTn id="80" dur="1" fill="hold">
                                          <p:stCondLst>
                                            <p:cond delay="0"/>
                                          </p:stCondLst>
                                        </p:cTn>
                                        <p:tgtEl>
                                          <p:spTgt spid="2108"/>
                                        </p:tgtEl>
                                        <p:attrNameLst>
                                          <p:attrName>style.visibility</p:attrName>
                                        </p:attrNameLst>
                                      </p:cBhvr>
                                      <p:to>
                                        <p:strVal val="visible"/>
                                      </p:to>
                                    </p:set>
                                    <p:animEffect transition="in" filter="wipe(down)">
                                      <p:cBhvr>
                                        <p:cTn id="81" dur="500"/>
                                        <p:tgtEl>
                                          <p:spTgt spid="2108"/>
                                        </p:tgtEl>
                                      </p:cBhvr>
                                    </p:animEffect>
                                  </p:childTnLst>
                                </p:cTn>
                              </p:par>
                              <p:par>
                                <p:cTn id="82" presetID="22" presetClass="entr" presetSubtype="4" fill="hold" nodeType="withEffect">
                                  <p:stCondLst>
                                    <p:cond delay="0"/>
                                  </p:stCondLst>
                                  <p:childTnLst>
                                    <p:set>
                                      <p:cBhvr>
                                        <p:cTn id="83" dur="1" fill="hold">
                                          <p:stCondLst>
                                            <p:cond delay="0"/>
                                          </p:stCondLst>
                                        </p:cTn>
                                        <p:tgtEl>
                                          <p:spTgt spid="2109"/>
                                        </p:tgtEl>
                                        <p:attrNameLst>
                                          <p:attrName>style.visibility</p:attrName>
                                        </p:attrNameLst>
                                      </p:cBhvr>
                                      <p:to>
                                        <p:strVal val="visible"/>
                                      </p:to>
                                    </p:set>
                                    <p:animEffect transition="in" filter="wipe(down)">
                                      <p:cBhvr>
                                        <p:cTn id="84" dur="500"/>
                                        <p:tgtEl>
                                          <p:spTgt spid="2109"/>
                                        </p:tgtEl>
                                      </p:cBhvr>
                                    </p:animEffect>
                                  </p:childTnLst>
                                </p:cTn>
                              </p:par>
                              <p:par>
                                <p:cTn id="85" presetID="22" presetClass="entr" presetSubtype="4" fill="hold" nodeType="withEffect">
                                  <p:stCondLst>
                                    <p:cond delay="0"/>
                                  </p:stCondLst>
                                  <p:childTnLst>
                                    <p:set>
                                      <p:cBhvr>
                                        <p:cTn id="86" dur="1" fill="hold">
                                          <p:stCondLst>
                                            <p:cond delay="0"/>
                                          </p:stCondLst>
                                        </p:cTn>
                                        <p:tgtEl>
                                          <p:spTgt spid="2110"/>
                                        </p:tgtEl>
                                        <p:attrNameLst>
                                          <p:attrName>style.visibility</p:attrName>
                                        </p:attrNameLst>
                                      </p:cBhvr>
                                      <p:to>
                                        <p:strVal val="visible"/>
                                      </p:to>
                                    </p:set>
                                    <p:animEffect transition="in" filter="wipe(down)">
                                      <p:cBhvr>
                                        <p:cTn id="87" dur="500"/>
                                        <p:tgtEl>
                                          <p:spTgt spid="2110"/>
                                        </p:tgtEl>
                                      </p:cBhvr>
                                    </p:animEffect>
                                  </p:childTnLst>
                                </p:cTn>
                              </p:par>
                              <p:par>
                                <p:cTn id="88" presetID="22" presetClass="entr" presetSubtype="4" fill="hold" nodeType="withEffect">
                                  <p:stCondLst>
                                    <p:cond delay="0"/>
                                  </p:stCondLst>
                                  <p:childTnLst>
                                    <p:set>
                                      <p:cBhvr>
                                        <p:cTn id="89" dur="1" fill="hold">
                                          <p:stCondLst>
                                            <p:cond delay="0"/>
                                          </p:stCondLst>
                                        </p:cTn>
                                        <p:tgtEl>
                                          <p:spTgt spid="2116"/>
                                        </p:tgtEl>
                                        <p:attrNameLst>
                                          <p:attrName>style.visibility</p:attrName>
                                        </p:attrNameLst>
                                      </p:cBhvr>
                                      <p:to>
                                        <p:strVal val="visible"/>
                                      </p:to>
                                    </p:set>
                                    <p:animEffect transition="in" filter="wipe(down)">
                                      <p:cBhvr>
                                        <p:cTn id="90" dur="500"/>
                                        <p:tgtEl>
                                          <p:spTgt spid="2116"/>
                                        </p:tgtEl>
                                      </p:cBhvr>
                                    </p:animEffect>
                                  </p:childTnLst>
                                </p:cTn>
                              </p:par>
                              <p:par>
                                <p:cTn id="91" presetID="22" presetClass="entr" presetSubtype="4" fill="hold" nodeType="withEffect">
                                  <p:stCondLst>
                                    <p:cond delay="0"/>
                                  </p:stCondLst>
                                  <p:childTnLst>
                                    <p:set>
                                      <p:cBhvr>
                                        <p:cTn id="92" dur="1" fill="hold">
                                          <p:stCondLst>
                                            <p:cond delay="0"/>
                                          </p:stCondLst>
                                        </p:cTn>
                                        <p:tgtEl>
                                          <p:spTgt spid="2117"/>
                                        </p:tgtEl>
                                        <p:attrNameLst>
                                          <p:attrName>style.visibility</p:attrName>
                                        </p:attrNameLst>
                                      </p:cBhvr>
                                      <p:to>
                                        <p:strVal val="visible"/>
                                      </p:to>
                                    </p:set>
                                    <p:animEffect transition="in" filter="wipe(down)">
                                      <p:cBhvr>
                                        <p:cTn id="93" dur="500"/>
                                        <p:tgtEl>
                                          <p:spTgt spid="2117"/>
                                        </p:tgtEl>
                                      </p:cBhvr>
                                    </p:animEffect>
                                  </p:childTnLst>
                                </p:cTn>
                              </p:par>
                              <p:par>
                                <p:cTn id="94" presetID="22" presetClass="entr" presetSubtype="4" fill="hold" nodeType="withEffect">
                                  <p:stCondLst>
                                    <p:cond delay="0"/>
                                  </p:stCondLst>
                                  <p:childTnLst>
                                    <p:set>
                                      <p:cBhvr>
                                        <p:cTn id="95" dur="1" fill="hold">
                                          <p:stCondLst>
                                            <p:cond delay="0"/>
                                          </p:stCondLst>
                                        </p:cTn>
                                        <p:tgtEl>
                                          <p:spTgt spid="2118"/>
                                        </p:tgtEl>
                                        <p:attrNameLst>
                                          <p:attrName>style.visibility</p:attrName>
                                        </p:attrNameLst>
                                      </p:cBhvr>
                                      <p:to>
                                        <p:strVal val="visible"/>
                                      </p:to>
                                    </p:set>
                                    <p:animEffect transition="in" filter="wipe(down)">
                                      <p:cBhvr>
                                        <p:cTn id="96" dur="500"/>
                                        <p:tgtEl>
                                          <p:spTgt spid="21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8C055AC-EBD6-F04D-A144-AF4CE08268B0}"/>
              </a:ext>
            </a:extLst>
          </p:cNvPr>
          <p:cNvSpPr txBox="1"/>
          <p:nvPr/>
        </p:nvSpPr>
        <p:spPr>
          <a:xfrm>
            <a:off x="118760" y="0"/>
            <a:ext cx="11429393" cy="4708981"/>
          </a:xfrm>
          <a:prstGeom prst="rect">
            <a:avLst/>
          </a:prstGeom>
          <a:noFill/>
        </p:spPr>
        <p:txBody>
          <a:bodyPr wrap="square" rtlCol="0">
            <a:spAutoFit/>
          </a:bodyPr>
          <a:lstStyle/>
          <a:p>
            <a:r>
              <a:rPr lang="en-US" sz="2000" b="1" u="sng" dirty="0">
                <a:latin typeface="Century Gothic" panose="020B0502020202020204" pitchFamily="34" charset="0"/>
              </a:rPr>
              <a:t>Biodiversity Practical</a:t>
            </a:r>
          </a:p>
          <a:p>
            <a:pPr algn="ctr"/>
            <a:endParaRPr lang="en-US" sz="2000" dirty="0">
              <a:latin typeface="Century Gothic" panose="020B0502020202020204" pitchFamily="34" charset="0"/>
            </a:endParaRPr>
          </a:p>
          <a:p>
            <a:pPr marL="457200" indent="-457200">
              <a:buFont typeface="+mj-lt"/>
              <a:buAutoNum type="arabicPeriod"/>
            </a:pPr>
            <a:r>
              <a:rPr lang="en-US" sz="2000" dirty="0">
                <a:latin typeface="Century Gothic" panose="020B0502020202020204" pitchFamily="34" charset="0"/>
              </a:rPr>
              <a:t>Calculate the number of daisies growing on the field. </a:t>
            </a:r>
            <a:r>
              <a:rPr lang="en-US" sz="2000" b="1" dirty="0">
                <a:latin typeface="Century Gothic" panose="020B0502020202020204" pitchFamily="34" charset="0"/>
              </a:rPr>
              <a:t>(field size is 28 m</a:t>
            </a:r>
            <a:r>
              <a:rPr lang="en-US" sz="2000" b="1" baseline="30000" dirty="0">
                <a:latin typeface="Century Gothic" panose="020B0502020202020204" pitchFamily="34" charset="0"/>
              </a:rPr>
              <a:t>2</a:t>
            </a:r>
            <a:r>
              <a:rPr lang="en-US" sz="2000" b="1" dirty="0">
                <a:latin typeface="Century Gothic" panose="020B0502020202020204" pitchFamily="34" charset="0"/>
              </a:rPr>
              <a:t>)</a:t>
            </a:r>
          </a:p>
          <a:p>
            <a:pPr marL="457200" indent="-457200">
              <a:buFont typeface="+mj-lt"/>
              <a:buAutoNum type="arabicPeriod"/>
            </a:pPr>
            <a:endParaRPr lang="en-US" sz="2000" dirty="0">
              <a:latin typeface="Century Gothic" panose="020B0502020202020204" pitchFamily="34" charset="0"/>
            </a:endParaRPr>
          </a:p>
          <a:p>
            <a:pPr marL="457200" indent="-457200">
              <a:buFont typeface="+mj-lt"/>
              <a:buAutoNum type="arabicPeriod"/>
            </a:pPr>
            <a:endParaRPr lang="en-US" sz="2000" dirty="0">
              <a:latin typeface="Century Gothic" panose="020B0502020202020204" pitchFamily="34" charset="0"/>
            </a:endParaRPr>
          </a:p>
          <a:p>
            <a:pPr marL="457200" indent="-457200">
              <a:buFont typeface="+mj-lt"/>
              <a:buAutoNum type="arabicPeriod"/>
            </a:pPr>
            <a:r>
              <a:rPr lang="en-US" sz="2000" dirty="0">
                <a:latin typeface="Century Gothic" panose="020B0502020202020204" pitchFamily="34" charset="0"/>
              </a:rPr>
              <a:t>Calculate the number of marigold growing on the field. </a:t>
            </a:r>
            <a:r>
              <a:rPr lang="en-US" sz="2000" b="1" dirty="0">
                <a:latin typeface="Century Gothic" panose="020B0502020202020204" pitchFamily="34" charset="0"/>
              </a:rPr>
              <a:t>(field size is 28 m</a:t>
            </a:r>
            <a:r>
              <a:rPr lang="en-US" sz="2000" b="1" baseline="30000" dirty="0">
                <a:latin typeface="Century Gothic" panose="020B0502020202020204" pitchFamily="34" charset="0"/>
              </a:rPr>
              <a:t>2</a:t>
            </a:r>
            <a:r>
              <a:rPr lang="en-US" sz="2000" b="1" dirty="0">
                <a:latin typeface="Century Gothic" panose="020B0502020202020204" pitchFamily="34" charset="0"/>
              </a:rPr>
              <a:t>)</a:t>
            </a:r>
            <a:endParaRPr lang="en-US" sz="2000" dirty="0">
              <a:latin typeface="Century Gothic" panose="020B0502020202020204" pitchFamily="34" charset="0"/>
            </a:endParaRPr>
          </a:p>
          <a:p>
            <a:pPr marL="457200" indent="-457200">
              <a:buFont typeface="+mj-lt"/>
              <a:buAutoNum type="arabicPeriod"/>
            </a:pPr>
            <a:endParaRPr lang="en-US" sz="2000" dirty="0">
              <a:latin typeface="Century Gothic" panose="020B0502020202020204" pitchFamily="34" charset="0"/>
            </a:endParaRPr>
          </a:p>
          <a:p>
            <a:pPr marL="457200" indent="-457200">
              <a:buFont typeface="+mj-lt"/>
              <a:buAutoNum type="arabicPeriod"/>
            </a:pPr>
            <a:endParaRPr lang="en-US" sz="2000" dirty="0">
              <a:latin typeface="Century Gothic" panose="020B0502020202020204" pitchFamily="34" charset="0"/>
            </a:endParaRPr>
          </a:p>
          <a:p>
            <a:pPr marL="457200" indent="-457200">
              <a:buFont typeface="+mj-lt"/>
              <a:buAutoNum type="arabicPeriod"/>
            </a:pPr>
            <a:r>
              <a:rPr lang="en-US" sz="2000" dirty="0">
                <a:latin typeface="Century Gothic" panose="020B0502020202020204" pitchFamily="34" charset="0"/>
              </a:rPr>
              <a:t>Why are the results different for each groups?</a:t>
            </a:r>
          </a:p>
          <a:p>
            <a:pPr marL="457200" indent="-457200">
              <a:buFont typeface="+mj-lt"/>
              <a:buAutoNum type="arabicPeriod"/>
            </a:pPr>
            <a:endParaRPr lang="en-US" sz="2000" dirty="0">
              <a:latin typeface="Century Gothic" panose="020B0502020202020204" pitchFamily="34" charset="0"/>
            </a:endParaRPr>
          </a:p>
          <a:p>
            <a:pPr marL="457200" indent="-457200">
              <a:buFont typeface="+mj-lt"/>
              <a:buAutoNum type="arabicPeriod"/>
            </a:pPr>
            <a:endParaRPr lang="en-US" sz="2000" dirty="0">
              <a:latin typeface="Century Gothic" panose="020B0502020202020204" pitchFamily="34" charset="0"/>
            </a:endParaRPr>
          </a:p>
          <a:p>
            <a:pPr marL="457200" indent="-457200">
              <a:buFont typeface="+mj-lt"/>
              <a:buAutoNum type="arabicPeriod"/>
            </a:pPr>
            <a:r>
              <a:rPr lang="en-US" sz="2000" dirty="0">
                <a:latin typeface="Century Gothic" panose="020B0502020202020204" pitchFamily="34" charset="0"/>
              </a:rPr>
              <a:t>Why are there areas with no flowers growing?</a:t>
            </a:r>
          </a:p>
          <a:p>
            <a:pPr marL="457200" indent="-457200">
              <a:buFont typeface="+mj-lt"/>
              <a:buAutoNum type="arabicPeriod"/>
            </a:pPr>
            <a:endParaRPr lang="en-US" sz="2000" dirty="0">
              <a:latin typeface="Century Gothic" panose="020B0502020202020204" pitchFamily="34" charset="0"/>
            </a:endParaRPr>
          </a:p>
          <a:p>
            <a:pPr marL="457200" indent="-457200">
              <a:buFont typeface="+mj-lt"/>
              <a:buAutoNum type="arabicPeriod"/>
            </a:pPr>
            <a:endParaRPr lang="en-US" sz="2000" dirty="0">
              <a:latin typeface="Century Gothic" panose="020B0502020202020204" pitchFamily="34" charset="0"/>
            </a:endParaRPr>
          </a:p>
          <a:p>
            <a:pPr marL="457200" indent="-457200">
              <a:buFont typeface="+mj-lt"/>
              <a:buAutoNum type="arabicPeriod"/>
            </a:pPr>
            <a:r>
              <a:rPr lang="en-US" sz="2000" dirty="0">
                <a:latin typeface="Century Gothic" panose="020B0502020202020204" pitchFamily="34" charset="0"/>
              </a:rPr>
              <a:t>Why should quadrats be thrown (dropped) randomly?</a:t>
            </a:r>
          </a:p>
        </p:txBody>
      </p:sp>
      <p:graphicFrame>
        <p:nvGraphicFramePr>
          <p:cNvPr id="11" name="Table 11">
            <a:extLst>
              <a:ext uri="{FF2B5EF4-FFF2-40B4-BE49-F238E27FC236}">
                <a16:creationId xmlns:a16="http://schemas.microsoft.com/office/drawing/2014/main" id="{0D3D6FBF-1215-0C13-D0A2-4F2E9D70E536}"/>
              </a:ext>
            </a:extLst>
          </p:cNvPr>
          <p:cNvGraphicFramePr>
            <a:graphicFrameLocks noGrp="1"/>
          </p:cNvGraphicFramePr>
          <p:nvPr>
            <p:extLst>
              <p:ext uri="{D42A27DB-BD31-4B8C-83A1-F6EECF244321}">
                <p14:modId xmlns:p14="http://schemas.microsoft.com/office/powerpoint/2010/main" val="2262341135"/>
              </p:ext>
            </p:extLst>
          </p:nvPr>
        </p:nvGraphicFramePr>
        <p:xfrm>
          <a:off x="118760" y="5506721"/>
          <a:ext cx="11360671" cy="1371600"/>
        </p:xfrm>
        <a:graphic>
          <a:graphicData uri="http://schemas.openxmlformats.org/drawingml/2006/table">
            <a:tbl>
              <a:tblPr firstRow="1" bandRow="1">
                <a:tableStyleId>{5C22544A-7EE6-4342-B048-85BDC9FD1C3A}</a:tableStyleId>
              </a:tblPr>
              <a:tblGrid>
                <a:gridCol w="2070995">
                  <a:extLst>
                    <a:ext uri="{9D8B030D-6E8A-4147-A177-3AD203B41FA5}">
                      <a16:colId xmlns:a16="http://schemas.microsoft.com/office/drawing/2014/main" val="2233657101"/>
                    </a:ext>
                  </a:extLst>
                </a:gridCol>
                <a:gridCol w="803432">
                  <a:extLst>
                    <a:ext uri="{9D8B030D-6E8A-4147-A177-3AD203B41FA5}">
                      <a16:colId xmlns:a16="http://schemas.microsoft.com/office/drawing/2014/main" val="4161869605"/>
                    </a:ext>
                  </a:extLst>
                </a:gridCol>
                <a:gridCol w="803432">
                  <a:extLst>
                    <a:ext uri="{9D8B030D-6E8A-4147-A177-3AD203B41FA5}">
                      <a16:colId xmlns:a16="http://schemas.microsoft.com/office/drawing/2014/main" val="2589739195"/>
                    </a:ext>
                  </a:extLst>
                </a:gridCol>
                <a:gridCol w="803432">
                  <a:extLst>
                    <a:ext uri="{9D8B030D-6E8A-4147-A177-3AD203B41FA5}">
                      <a16:colId xmlns:a16="http://schemas.microsoft.com/office/drawing/2014/main" val="3605507749"/>
                    </a:ext>
                  </a:extLst>
                </a:gridCol>
                <a:gridCol w="803432">
                  <a:extLst>
                    <a:ext uri="{9D8B030D-6E8A-4147-A177-3AD203B41FA5}">
                      <a16:colId xmlns:a16="http://schemas.microsoft.com/office/drawing/2014/main" val="1671299567"/>
                    </a:ext>
                  </a:extLst>
                </a:gridCol>
                <a:gridCol w="803432">
                  <a:extLst>
                    <a:ext uri="{9D8B030D-6E8A-4147-A177-3AD203B41FA5}">
                      <a16:colId xmlns:a16="http://schemas.microsoft.com/office/drawing/2014/main" val="3913335351"/>
                    </a:ext>
                  </a:extLst>
                </a:gridCol>
                <a:gridCol w="803432">
                  <a:extLst>
                    <a:ext uri="{9D8B030D-6E8A-4147-A177-3AD203B41FA5}">
                      <a16:colId xmlns:a16="http://schemas.microsoft.com/office/drawing/2014/main" val="1073620907"/>
                    </a:ext>
                  </a:extLst>
                </a:gridCol>
                <a:gridCol w="803432">
                  <a:extLst>
                    <a:ext uri="{9D8B030D-6E8A-4147-A177-3AD203B41FA5}">
                      <a16:colId xmlns:a16="http://schemas.microsoft.com/office/drawing/2014/main" val="2899304961"/>
                    </a:ext>
                  </a:extLst>
                </a:gridCol>
                <a:gridCol w="803432">
                  <a:extLst>
                    <a:ext uri="{9D8B030D-6E8A-4147-A177-3AD203B41FA5}">
                      <a16:colId xmlns:a16="http://schemas.microsoft.com/office/drawing/2014/main" val="1832908714"/>
                    </a:ext>
                  </a:extLst>
                </a:gridCol>
                <a:gridCol w="803432">
                  <a:extLst>
                    <a:ext uri="{9D8B030D-6E8A-4147-A177-3AD203B41FA5}">
                      <a16:colId xmlns:a16="http://schemas.microsoft.com/office/drawing/2014/main" val="192782928"/>
                    </a:ext>
                  </a:extLst>
                </a:gridCol>
                <a:gridCol w="803432">
                  <a:extLst>
                    <a:ext uri="{9D8B030D-6E8A-4147-A177-3AD203B41FA5}">
                      <a16:colId xmlns:a16="http://schemas.microsoft.com/office/drawing/2014/main" val="3900239854"/>
                    </a:ext>
                  </a:extLst>
                </a:gridCol>
                <a:gridCol w="1255356">
                  <a:extLst>
                    <a:ext uri="{9D8B030D-6E8A-4147-A177-3AD203B41FA5}">
                      <a16:colId xmlns:a16="http://schemas.microsoft.com/office/drawing/2014/main" val="559301547"/>
                    </a:ext>
                  </a:extLst>
                </a:gridCol>
              </a:tblGrid>
              <a:tr h="0">
                <a:tc>
                  <a:txBody>
                    <a:bodyPr/>
                    <a:lstStyle/>
                    <a:p>
                      <a:pPr algn="ctr"/>
                      <a:r>
                        <a:rPr lang="en-GB" sz="2400" b="1" dirty="0">
                          <a:solidFill>
                            <a:schemeClr val="tx1"/>
                          </a:solidFill>
                          <a:latin typeface="Century Gothic" panose="020B0502020202020204" pitchFamily="34" charset="0"/>
                        </a:rPr>
                        <a:t>Quadrat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400" dirty="0">
                          <a:solidFill>
                            <a:schemeClr val="tx1"/>
                          </a:solidFill>
                          <a:latin typeface="Century Gothic" panose="020B0502020202020204" pitchFamily="34"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400" dirty="0">
                          <a:solidFill>
                            <a:schemeClr val="tx1"/>
                          </a:solidFill>
                          <a:latin typeface="Century Gothic" panose="020B0502020202020204" pitchFamily="34"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400" dirty="0">
                          <a:solidFill>
                            <a:schemeClr val="tx1"/>
                          </a:solidFill>
                          <a:latin typeface="Century Gothic" panose="020B0502020202020204" pitchFamily="34"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400" dirty="0">
                          <a:solidFill>
                            <a:schemeClr val="tx1"/>
                          </a:solidFill>
                          <a:latin typeface="Century Gothic" panose="020B0502020202020204" pitchFamily="34" charset="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400" dirty="0">
                          <a:solidFill>
                            <a:schemeClr val="tx1"/>
                          </a:solidFill>
                          <a:latin typeface="Century Gothic" panose="020B0502020202020204" pitchFamily="34"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400" dirty="0">
                          <a:solidFill>
                            <a:schemeClr val="tx1"/>
                          </a:solidFill>
                          <a:latin typeface="Century Gothic" panose="020B0502020202020204" pitchFamily="34" charset="0"/>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400" dirty="0">
                          <a:solidFill>
                            <a:schemeClr val="tx1"/>
                          </a:solidFill>
                          <a:latin typeface="Century Gothic" panose="020B0502020202020204" pitchFamily="34" charset="0"/>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400" dirty="0">
                          <a:solidFill>
                            <a:schemeClr val="tx1"/>
                          </a:solidFill>
                          <a:latin typeface="Century Gothic" panose="020B0502020202020204" pitchFamily="34" charset="0"/>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400" dirty="0">
                          <a:solidFill>
                            <a:schemeClr val="tx1"/>
                          </a:solidFill>
                          <a:latin typeface="Century Gothic" panose="020B0502020202020204" pitchFamily="34" charset="0"/>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400" dirty="0">
                          <a:solidFill>
                            <a:schemeClr val="tx1"/>
                          </a:solidFill>
                          <a:latin typeface="Century Gothic" panose="020B0502020202020204" pitchFamily="34" charset="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400" dirty="0">
                          <a:solidFill>
                            <a:schemeClr val="tx1"/>
                          </a:solidFill>
                          <a:latin typeface="Century Gothic" panose="020B0502020202020204" pitchFamily="34" charset="0"/>
                        </a:rPr>
                        <a:t>mean</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4066356"/>
                  </a:ext>
                </a:extLst>
              </a:tr>
              <a:tr h="221978">
                <a:tc>
                  <a:txBody>
                    <a:bodyPr/>
                    <a:lstStyle/>
                    <a:p>
                      <a:pPr algn="ctr"/>
                      <a:r>
                        <a:rPr lang="en-GB" sz="2400" b="1" dirty="0">
                          <a:solidFill>
                            <a:schemeClr val="tx1"/>
                          </a:solidFill>
                          <a:latin typeface="Century Gothic" panose="020B0502020202020204" pitchFamily="34" charset="0"/>
                        </a:rPr>
                        <a:t>daisy</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28544527"/>
                  </a:ext>
                </a:extLst>
              </a:tr>
              <a:tr h="221978">
                <a:tc>
                  <a:txBody>
                    <a:bodyPr/>
                    <a:lstStyle/>
                    <a:p>
                      <a:pPr algn="ctr"/>
                      <a:r>
                        <a:rPr lang="en-GB" sz="2400" b="1" dirty="0">
                          <a:solidFill>
                            <a:schemeClr val="tx1"/>
                          </a:solidFill>
                          <a:latin typeface="Century Gothic" panose="020B0502020202020204" pitchFamily="34" charset="0"/>
                        </a:rPr>
                        <a:t>marigold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4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2837471655"/>
                  </a:ext>
                </a:extLst>
              </a:tr>
            </a:tbl>
          </a:graphicData>
        </a:graphic>
      </p:graphicFrame>
      <p:pic>
        <p:nvPicPr>
          <p:cNvPr id="19" name="Picture 18">
            <a:extLst>
              <a:ext uri="{FF2B5EF4-FFF2-40B4-BE49-F238E27FC236}">
                <a16:creationId xmlns:a16="http://schemas.microsoft.com/office/drawing/2014/main" id="{8F1FD14E-1E0B-ED92-D1A3-40A2351A1639}"/>
              </a:ext>
            </a:extLst>
          </p:cNvPr>
          <p:cNvPicPr>
            <a:picLocks noChangeAspect="1"/>
          </p:cNvPicPr>
          <p:nvPr/>
        </p:nvPicPr>
        <p:blipFill rotWithShape="1">
          <a:blip r:embed="rId3">
            <a:clrChange>
              <a:clrFrom>
                <a:srgbClr val="8AB412"/>
              </a:clrFrom>
              <a:clrTo>
                <a:srgbClr val="8AB412">
                  <a:alpha val="0"/>
                </a:srgbClr>
              </a:clrTo>
            </a:clrChange>
          </a:blip>
          <a:srcRect l="10512" t="7705" r="37174" b="32847"/>
          <a:stretch/>
        </p:blipFill>
        <p:spPr>
          <a:xfrm>
            <a:off x="1788135" y="6003643"/>
            <a:ext cx="294805" cy="335006"/>
          </a:xfrm>
          <a:prstGeom prst="rect">
            <a:avLst/>
          </a:prstGeom>
        </p:spPr>
      </p:pic>
      <p:pic>
        <p:nvPicPr>
          <p:cNvPr id="20" name="Picture 19">
            <a:extLst>
              <a:ext uri="{FF2B5EF4-FFF2-40B4-BE49-F238E27FC236}">
                <a16:creationId xmlns:a16="http://schemas.microsoft.com/office/drawing/2014/main" id="{E950491C-A4B5-12F3-6319-1E3D40FE7AF7}"/>
              </a:ext>
            </a:extLst>
          </p:cNvPr>
          <p:cNvPicPr>
            <a:picLocks noChangeAspect="1"/>
          </p:cNvPicPr>
          <p:nvPr/>
        </p:nvPicPr>
        <p:blipFill rotWithShape="1">
          <a:blip r:embed="rId4">
            <a:clrChange>
              <a:clrFrom>
                <a:srgbClr val="9ACF21"/>
              </a:clrFrom>
              <a:clrTo>
                <a:srgbClr val="9ACF21">
                  <a:alpha val="0"/>
                </a:srgbClr>
              </a:clrTo>
            </a:clrChange>
          </a:blip>
          <a:srcRect l="19707" t="28607" r="16612" b="5884"/>
          <a:stretch/>
        </p:blipFill>
        <p:spPr>
          <a:xfrm>
            <a:off x="1831429" y="6493606"/>
            <a:ext cx="294805" cy="315593"/>
          </a:xfrm>
          <a:prstGeom prst="rect">
            <a:avLst/>
          </a:prstGeom>
        </p:spPr>
      </p:pic>
    </p:spTree>
    <p:extLst>
      <p:ext uri="{BB962C8B-B14F-4D97-AF65-F5344CB8AC3E}">
        <p14:creationId xmlns:p14="http://schemas.microsoft.com/office/powerpoint/2010/main" val="238962089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D8C055AC-EBD6-F04D-A144-AF4CE08268B0}"/>
              </a:ext>
            </a:extLst>
          </p:cNvPr>
          <p:cNvSpPr txBox="1"/>
          <p:nvPr/>
        </p:nvSpPr>
        <p:spPr>
          <a:xfrm>
            <a:off x="118760" y="0"/>
            <a:ext cx="11429393" cy="5016758"/>
          </a:xfrm>
          <a:prstGeom prst="rect">
            <a:avLst/>
          </a:prstGeom>
          <a:noFill/>
        </p:spPr>
        <p:txBody>
          <a:bodyPr wrap="square" rtlCol="0">
            <a:spAutoFit/>
          </a:bodyPr>
          <a:lstStyle/>
          <a:p>
            <a:r>
              <a:rPr lang="en-US" sz="2000" b="1" u="sng" dirty="0">
                <a:latin typeface="Century Gothic" panose="020B0502020202020204" pitchFamily="34" charset="0"/>
              </a:rPr>
              <a:t>Biodiversity Practical</a:t>
            </a:r>
          </a:p>
          <a:p>
            <a:endParaRPr lang="en-US" sz="2000" dirty="0">
              <a:latin typeface="Century Gothic" panose="020B0502020202020204" pitchFamily="34" charset="0"/>
            </a:endParaRPr>
          </a:p>
          <a:p>
            <a:r>
              <a:rPr lang="en-GB" sz="2000" dirty="0">
                <a:latin typeface="Century Gothic" panose="020B0502020202020204" pitchFamily="34" charset="0"/>
              </a:rPr>
              <a:t>Part 2: </a:t>
            </a:r>
            <a:r>
              <a:rPr lang="en-GB" sz="2000" i="1" dirty="0">
                <a:latin typeface="Century Gothic" panose="020B0502020202020204" pitchFamily="34" charset="0"/>
              </a:rPr>
              <a:t>Systematic sampling</a:t>
            </a:r>
          </a:p>
          <a:p>
            <a:endParaRPr lang="en-GB" sz="2000" dirty="0">
              <a:latin typeface="Century Gothic" panose="020B0502020202020204" pitchFamily="34" charset="0"/>
            </a:endParaRPr>
          </a:p>
          <a:p>
            <a:r>
              <a:rPr lang="en-GB" sz="2000" dirty="0">
                <a:latin typeface="Century Gothic" panose="020B0502020202020204" pitchFamily="34" charset="0"/>
              </a:rPr>
              <a:t>Investigate the effect of a factor on the distribution of a species</a:t>
            </a:r>
          </a:p>
          <a:p>
            <a:endParaRPr lang="en-GB" sz="2000" i="1" dirty="0">
              <a:latin typeface="Century Gothic" panose="020B0502020202020204" pitchFamily="34" charset="0"/>
            </a:endParaRPr>
          </a:p>
          <a:p>
            <a:r>
              <a:rPr lang="en-GB" sz="2000" b="1" i="1" u="sng" dirty="0">
                <a:latin typeface="Century Gothic" panose="020B0502020202020204" pitchFamily="34" charset="0"/>
              </a:rPr>
              <a:t>Procedure</a:t>
            </a:r>
            <a:r>
              <a:rPr lang="en-GB" sz="2000" i="1" dirty="0">
                <a:latin typeface="Century Gothic" panose="020B0502020202020204" pitchFamily="34" charset="0"/>
              </a:rPr>
              <a:t>:</a:t>
            </a:r>
          </a:p>
          <a:p>
            <a:endParaRPr lang="en-GB" sz="2000" i="1" dirty="0">
              <a:latin typeface="Century Gothic" panose="020B0502020202020204" pitchFamily="34" charset="0"/>
            </a:endParaRPr>
          </a:p>
          <a:p>
            <a:pPr marL="457200" indent="-457200">
              <a:buFont typeface="+mj-lt"/>
              <a:buAutoNum type="arabicPeriod"/>
            </a:pPr>
            <a:r>
              <a:rPr lang="en-GB" sz="2000" i="1" dirty="0">
                <a:latin typeface="Century Gothic" panose="020B0502020202020204" pitchFamily="34" charset="0"/>
              </a:rPr>
              <a:t>Measure out a line or tape over 10 m, starting from the road.</a:t>
            </a:r>
          </a:p>
          <a:p>
            <a:pPr marL="457200" indent="-457200">
              <a:buFont typeface="+mj-lt"/>
              <a:buAutoNum type="arabicPeriod"/>
            </a:pPr>
            <a:endParaRPr lang="en-GB" sz="2000" i="1" dirty="0">
              <a:latin typeface="Century Gothic" panose="020B0502020202020204" pitchFamily="34" charset="0"/>
            </a:endParaRPr>
          </a:p>
          <a:p>
            <a:pPr marL="457200" indent="-457200">
              <a:buFont typeface="+mj-lt"/>
              <a:buAutoNum type="arabicPeriod"/>
            </a:pPr>
            <a:r>
              <a:rPr lang="en-GB" sz="2000" i="1" dirty="0">
                <a:latin typeface="Century Gothic" panose="020B0502020202020204" pitchFamily="34" charset="0"/>
              </a:rPr>
              <a:t>Place the quadrat at 0 m from the road.</a:t>
            </a:r>
          </a:p>
          <a:p>
            <a:pPr marL="457200" indent="-457200">
              <a:buFont typeface="+mj-lt"/>
              <a:buAutoNum type="arabicPeriod"/>
            </a:pPr>
            <a:endParaRPr lang="en-GB" sz="2000" i="1" dirty="0">
              <a:latin typeface="Century Gothic" panose="020B0502020202020204" pitchFamily="34" charset="0"/>
            </a:endParaRPr>
          </a:p>
          <a:p>
            <a:pPr marL="457200" indent="-457200">
              <a:buFont typeface="+mj-lt"/>
              <a:buAutoNum type="arabicPeriod"/>
            </a:pPr>
            <a:r>
              <a:rPr lang="en-GB" sz="2000" i="1" dirty="0">
                <a:latin typeface="Century Gothic" panose="020B0502020202020204" pitchFamily="34" charset="0"/>
              </a:rPr>
              <a:t>Count the number of organisms in the quadrat.</a:t>
            </a:r>
          </a:p>
          <a:p>
            <a:pPr marL="457200" indent="-457200">
              <a:buFont typeface="+mj-lt"/>
              <a:buAutoNum type="arabicPeriod"/>
            </a:pPr>
            <a:endParaRPr lang="en-GB" sz="2000" i="1" dirty="0">
              <a:latin typeface="Century Gothic" panose="020B0502020202020204" pitchFamily="34" charset="0"/>
            </a:endParaRPr>
          </a:p>
          <a:p>
            <a:pPr marL="457200" indent="-457200">
              <a:buFont typeface="+mj-lt"/>
              <a:buAutoNum type="arabicPeriod"/>
            </a:pPr>
            <a:r>
              <a:rPr lang="en-GB" sz="2000" i="1" dirty="0">
                <a:latin typeface="Century Gothic" panose="020B0502020202020204" pitchFamily="34" charset="0"/>
              </a:rPr>
              <a:t>Move 1 m further along the line or tape, placing the quadrat down at each interval and counting the daisies each time.</a:t>
            </a:r>
          </a:p>
        </p:txBody>
      </p:sp>
      <p:graphicFrame>
        <p:nvGraphicFramePr>
          <p:cNvPr id="11" name="Table 11">
            <a:extLst>
              <a:ext uri="{FF2B5EF4-FFF2-40B4-BE49-F238E27FC236}">
                <a16:creationId xmlns:a16="http://schemas.microsoft.com/office/drawing/2014/main" id="{0D3D6FBF-1215-0C13-D0A2-4F2E9D70E536}"/>
              </a:ext>
            </a:extLst>
          </p:cNvPr>
          <p:cNvGraphicFramePr>
            <a:graphicFrameLocks noGrp="1"/>
          </p:cNvGraphicFramePr>
          <p:nvPr>
            <p:extLst>
              <p:ext uri="{D42A27DB-BD31-4B8C-83A1-F6EECF244321}">
                <p14:modId xmlns:p14="http://schemas.microsoft.com/office/powerpoint/2010/main" val="2094094185"/>
              </p:ext>
            </p:extLst>
          </p:nvPr>
        </p:nvGraphicFramePr>
        <p:xfrm>
          <a:off x="0" y="5184988"/>
          <a:ext cx="11463871" cy="1706880"/>
        </p:xfrm>
        <a:graphic>
          <a:graphicData uri="http://schemas.openxmlformats.org/drawingml/2006/table">
            <a:tbl>
              <a:tblPr firstRow="1" bandRow="1">
                <a:tableStyleId>{5C22544A-7EE6-4342-B048-85BDC9FD1C3A}</a:tableStyleId>
              </a:tblPr>
              <a:tblGrid>
                <a:gridCol w="2176384">
                  <a:extLst>
                    <a:ext uri="{9D8B030D-6E8A-4147-A177-3AD203B41FA5}">
                      <a16:colId xmlns:a16="http://schemas.microsoft.com/office/drawing/2014/main" val="2233657101"/>
                    </a:ext>
                  </a:extLst>
                </a:gridCol>
                <a:gridCol w="844317">
                  <a:extLst>
                    <a:ext uri="{9D8B030D-6E8A-4147-A177-3AD203B41FA5}">
                      <a16:colId xmlns:a16="http://schemas.microsoft.com/office/drawing/2014/main" val="834600667"/>
                    </a:ext>
                  </a:extLst>
                </a:gridCol>
                <a:gridCol w="844317">
                  <a:extLst>
                    <a:ext uri="{9D8B030D-6E8A-4147-A177-3AD203B41FA5}">
                      <a16:colId xmlns:a16="http://schemas.microsoft.com/office/drawing/2014/main" val="4161869605"/>
                    </a:ext>
                  </a:extLst>
                </a:gridCol>
                <a:gridCol w="844317">
                  <a:extLst>
                    <a:ext uri="{9D8B030D-6E8A-4147-A177-3AD203B41FA5}">
                      <a16:colId xmlns:a16="http://schemas.microsoft.com/office/drawing/2014/main" val="2589739195"/>
                    </a:ext>
                  </a:extLst>
                </a:gridCol>
                <a:gridCol w="844317">
                  <a:extLst>
                    <a:ext uri="{9D8B030D-6E8A-4147-A177-3AD203B41FA5}">
                      <a16:colId xmlns:a16="http://schemas.microsoft.com/office/drawing/2014/main" val="3605507749"/>
                    </a:ext>
                  </a:extLst>
                </a:gridCol>
                <a:gridCol w="844317">
                  <a:extLst>
                    <a:ext uri="{9D8B030D-6E8A-4147-A177-3AD203B41FA5}">
                      <a16:colId xmlns:a16="http://schemas.microsoft.com/office/drawing/2014/main" val="1671299567"/>
                    </a:ext>
                  </a:extLst>
                </a:gridCol>
                <a:gridCol w="844317">
                  <a:extLst>
                    <a:ext uri="{9D8B030D-6E8A-4147-A177-3AD203B41FA5}">
                      <a16:colId xmlns:a16="http://schemas.microsoft.com/office/drawing/2014/main" val="3913335351"/>
                    </a:ext>
                  </a:extLst>
                </a:gridCol>
                <a:gridCol w="844317">
                  <a:extLst>
                    <a:ext uri="{9D8B030D-6E8A-4147-A177-3AD203B41FA5}">
                      <a16:colId xmlns:a16="http://schemas.microsoft.com/office/drawing/2014/main" val="1073620907"/>
                    </a:ext>
                  </a:extLst>
                </a:gridCol>
                <a:gridCol w="844317">
                  <a:extLst>
                    <a:ext uri="{9D8B030D-6E8A-4147-A177-3AD203B41FA5}">
                      <a16:colId xmlns:a16="http://schemas.microsoft.com/office/drawing/2014/main" val="2899304961"/>
                    </a:ext>
                  </a:extLst>
                </a:gridCol>
                <a:gridCol w="844317">
                  <a:extLst>
                    <a:ext uri="{9D8B030D-6E8A-4147-A177-3AD203B41FA5}">
                      <a16:colId xmlns:a16="http://schemas.microsoft.com/office/drawing/2014/main" val="1832908714"/>
                    </a:ext>
                  </a:extLst>
                </a:gridCol>
                <a:gridCol w="844317">
                  <a:extLst>
                    <a:ext uri="{9D8B030D-6E8A-4147-A177-3AD203B41FA5}">
                      <a16:colId xmlns:a16="http://schemas.microsoft.com/office/drawing/2014/main" val="192782928"/>
                    </a:ext>
                  </a:extLst>
                </a:gridCol>
                <a:gridCol w="844317">
                  <a:extLst>
                    <a:ext uri="{9D8B030D-6E8A-4147-A177-3AD203B41FA5}">
                      <a16:colId xmlns:a16="http://schemas.microsoft.com/office/drawing/2014/main" val="3900239854"/>
                    </a:ext>
                  </a:extLst>
                </a:gridCol>
              </a:tblGrid>
              <a:tr h="589763">
                <a:tc>
                  <a:txBody>
                    <a:bodyPr/>
                    <a:lstStyle/>
                    <a:p>
                      <a:pPr algn="ctr"/>
                      <a:r>
                        <a:rPr lang="en-GB" sz="2000" b="1" dirty="0">
                          <a:solidFill>
                            <a:schemeClr val="tx1"/>
                          </a:solidFill>
                          <a:latin typeface="Century Gothic" panose="020B0502020202020204" pitchFamily="34" charset="0"/>
                        </a:rPr>
                        <a:t>Distance from road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000" dirty="0">
                          <a:solidFill>
                            <a:schemeClr val="tx1"/>
                          </a:solidFill>
                          <a:latin typeface="Century Gothic" panose="020B0502020202020204" pitchFamily="34" charset="0"/>
                        </a:rPr>
                        <a:t>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000" dirty="0">
                          <a:solidFill>
                            <a:schemeClr val="tx1"/>
                          </a:solidFill>
                          <a:latin typeface="Century Gothic" panose="020B0502020202020204" pitchFamily="34" charset="0"/>
                        </a:rPr>
                        <a:t>1</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000" dirty="0">
                          <a:solidFill>
                            <a:schemeClr val="tx1"/>
                          </a:solidFill>
                          <a:latin typeface="Century Gothic" panose="020B0502020202020204" pitchFamily="34" charset="0"/>
                        </a:rPr>
                        <a:t>2</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000" dirty="0">
                          <a:solidFill>
                            <a:schemeClr val="tx1"/>
                          </a:solidFill>
                          <a:latin typeface="Century Gothic" panose="020B0502020202020204" pitchFamily="34" charset="0"/>
                        </a:rPr>
                        <a:t>3</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000" dirty="0">
                          <a:solidFill>
                            <a:schemeClr val="tx1"/>
                          </a:solidFill>
                          <a:latin typeface="Century Gothic" panose="020B0502020202020204" pitchFamily="34" charset="0"/>
                        </a:rPr>
                        <a:t>4</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000" dirty="0">
                          <a:solidFill>
                            <a:schemeClr val="tx1"/>
                          </a:solidFill>
                          <a:latin typeface="Century Gothic" panose="020B0502020202020204" pitchFamily="34" charset="0"/>
                        </a:rPr>
                        <a:t>5</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000" dirty="0">
                          <a:solidFill>
                            <a:schemeClr val="tx1"/>
                          </a:solidFill>
                          <a:latin typeface="Century Gothic" panose="020B0502020202020204" pitchFamily="34" charset="0"/>
                        </a:rPr>
                        <a:t>6</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000" dirty="0">
                          <a:solidFill>
                            <a:schemeClr val="tx1"/>
                          </a:solidFill>
                          <a:latin typeface="Century Gothic" panose="020B0502020202020204" pitchFamily="34" charset="0"/>
                        </a:rPr>
                        <a:t>7</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000" dirty="0">
                          <a:solidFill>
                            <a:schemeClr val="tx1"/>
                          </a:solidFill>
                          <a:latin typeface="Century Gothic" panose="020B0502020202020204" pitchFamily="34" charset="0"/>
                        </a:rPr>
                        <a:t>8</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000" dirty="0">
                          <a:solidFill>
                            <a:schemeClr val="tx1"/>
                          </a:solidFill>
                          <a:latin typeface="Century Gothic" panose="020B0502020202020204" pitchFamily="34" charset="0"/>
                        </a:rPr>
                        <a:t>9</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r>
                        <a:rPr lang="en-GB" sz="2000" dirty="0">
                          <a:solidFill>
                            <a:schemeClr val="tx1"/>
                          </a:solidFill>
                          <a:latin typeface="Century Gothic" panose="020B0502020202020204" pitchFamily="34" charset="0"/>
                        </a:rPr>
                        <a:t>10</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994066356"/>
                  </a:ext>
                </a:extLst>
              </a:tr>
              <a:tr h="846182">
                <a:tc>
                  <a:txBody>
                    <a:bodyPr/>
                    <a:lstStyle/>
                    <a:p>
                      <a:pPr algn="ctr"/>
                      <a:r>
                        <a:rPr lang="en-GB" sz="2000" b="1" dirty="0">
                          <a:solidFill>
                            <a:schemeClr val="tx1"/>
                          </a:solidFill>
                          <a:latin typeface="Century Gothic" panose="020B0502020202020204" pitchFamily="34" charset="0"/>
                        </a:rPr>
                        <a:t>Number of daisies in quadrat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0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0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0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0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0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0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0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0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0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00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pPr algn="ctr"/>
                      <a:endParaRPr lang="en-GB" sz="2000" dirty="0">
                        <a:solidFill>
                          <a:schemeClr val="tx1"/>
                        </a:solidFill>
                        <a:latin typeface="Century Gothic" panose="020B0502020202020204" pitchFamily="34"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28544527"/>
                  </a:ext>
                </a:extLst>
              </a:tr>
            </a:tbl>
          </a:graphicData>
        </a:graphic>
      </p:graphicFrame>
      <p:pic>
        <p:nvPicPr>
          <p:cNvPr id="12" name="Picture 11">
            <a:extLst>
              <a:ext uri="{FF2B5EF4-FFF2-40B4-BE49-F238E27FC236}">
                <a16:creationId xmlns:a16="http://schemas.microsoft.com/office/drawing/2014/main" id="{61019064-F106-5ABC-BB52-1E036678F07D}"/>
              </a:ext>
            </a:extLst>
          </p:cNvPr>
          <p:cNvPicPr>
            <a:picLocks noChangeAspect="1"/>
          </p:cNvPicPr>
          <p:nvPr/>
        </p:nvPicPr>
        <p:blipFill rotWithShape="1">
          <a:blip r:embed="rId3">
            <a:clrChange>
              <a:clrFrom>
                <a:srgbClr val="8AB412"/>
              </a:clrFrom>
              <a:clrTo>
                <a:srgbClr val="8AB412">
                  <a:alpha val="0"/>
                </a:srgbClr>
              </a:clrTo>
            </a:clrChange>
          </a:blip>
          <a:srcRect l="10512" t="7705" r="37174" b="32847"/>
          <a:stretch/>
        </p:blipFill>
        <p:spPr>
          <a:xfrm>
            <a:off x="4137794" y="3044796"/>
            <a:ext cx="338099" cy="384204"/>
          </a:xfrm>
          <a:prstGeom prst="rect">
            <a:avLst/>
          </a:prstGeom>
        </p:spPr>
      </p:pic>
      <p:pic>
        <p:nvPicPr>
          <p:cNvPr id="16" name="Picture 15">
            <a:extLst>
              <a:ext uri="{FF2B5EF4-FFF2-40B4-BE49-F238E27FC236}">
                <a16:creationId xmlns:a16="http://schemas.microsoft.com/office/drawing/2014/main" id="{97023732-8DD2-E6E6-F006-6D7B6A69C765}"/>
              </a:ext>
            </a:extLst>
          </p:cNvPr>
          <p:cNvPicPr>
            <a:picLocks noChangeAspect="1"/>
          </p:cNvPicPr>
          <p:nvPr/>
        </p:nvPicPr>
        <p:blipFill rotWithShape="1">
          <a:blip r:embed="rId4">
            <a:clrChange>
              <a:clrFrom>
                <a:srgbClr val="9ACF21"/>
              </a:clrFrom>
              <a:clrTo>
                <a:srgbClr val="9ACF21">
                  <a:alpha val="0"/>
                </a:srgbClr>
              </a:clrTo>
            </a:clrChange>
          </a:blip>
          <a:srcRect l="19707" t="28607" r="16612" b="5884"/>
          <a:stretch/>
        </p:blipFill>
        <p:spPr>
          <a:xfrm>
            <a:off x="6322423" y="3093385"/>
            <a:ext cx="288442" cy="308781"/>
          </a:xfrm>
          <a:prstGeom prst="rect">
            <a:avLst/>
          </a:prstGeom>
        </p:spPr>
      </p:pic>
    </p:spTree>
    <p:extLst>
      <p:ext uri="{BB962C8B-B14F-4D97-AF65-F5344CB8AC3E}">
        <p14:creationId xmlns:p14="http://schemas.microsoft.com/office/powerpoint/2010/main" val="229764020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2089" name="Picture 2088">
            <a:extLst>
              <a:ext uri="{FF2B5EF4-FFF2-40B4-BE49-F238E27FC236}">
                <a16:creationId xmlns:a16="http://schemas.microsoft.com/office/drawing/2014/main" id="{10BF1BC5-4B48-4414-E90E-F3ED0E654132}"/>
              </a:ext>
            </a:extLst>
          </p:cNvPr>
          <p:cNvPicPr>
            <a:picLocks noChangeAspect="1"/>
          </p:cNvPicPr>
          <p:nvPr/>
        </p:nvPicPr>
        <p:blipFill rotWithShape="1">
          <a:blip r:embed="rId3"/>
          <a:srcRect t="1199"/>
          <a:stretch/>
        </p:blipFill>
        <p:spPr>
          <a:xfrm>
            <a:off x="0" y="0"/>
            <a:ext cx="11548153" cy="6858000"/>
          </a:xfrm>
          <a:prstGeom prst="rect">
            <a:avLst/>
          </a:prstGeom>
        </p:spPr>
      </p:pic>
    </p:spTree>
    <p:extLst>
      <p:ext uri="{BB962C8B-B14F-4D97-AF65-F5344CB8AC3E}">
        <p14:creationId xmlns:p14="http://schemas.microsoft.com/office/powerpoint/2010/main" val="38622321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p:cNvSpPr txBox="1"/>
          <p:nvPr/>
        </p:nvSpPr>
        <p:spPr>
          <a:xfrm>
            <a:off x="540000" y="716430"/>
            <a:ext cx="10966200" cy="6340197"/>
          </a:xfrm>
          <a:prstGeom prst="rect">
            <a:avLst/>
          </a:prstGeom>
          <a:noFill/>
        </p:spPr>
        <p:txBody>
          <a:bodyPr wrap="square" lIns="0" tIns="0" rIns="0" bIns="0" rtlCol="0">
            <a:spAutoFit/>
          </a:bodyPr>
          <a:lstStyle/>
          <a:p>
            <a:pPr marL="457200" indent="-457200">
              <a:buFont typeface="+mj-lt"/>
              <a:buAutoNum type="arabicPeriod"/>
            </a:pPr>
            <a:r>
              <a:rPr lang="en-GB" sz="2400">
                <a:latin typeface="Century Gothic" panose="020B0502020202020204" pitchFamily="34" charset="0"/>
              </a:rPr>
              <a:t>Biodiversity is…</a:t>
            </a:r>
          </a:p>
          <a:p>
            <a:pPr marL="457200" indent="-457200">
              <a:buFont typeface="Wingdings" pitchFamily="2" charset="2"/>
              <a:buChar char="q"/>
            </a:pPr>
            <a:r>
              <a:rPr lang="en-GB" sz="2400">
                <a:latin typeface="Century Gothic" panose="020B0502020202020204" pitchFamily="34" charset="0"/>
              </a:rPr>
              <a:t>A. how many plants and animals live in a particular habitat.</a:t>
            </a:r>
          </a:p>
          <a:p>
            <a:pPr marL="457200" indent="-457200">
              <a:buFont typeface="Wingdings" pitchFamily="2" charset="2"/>
              <a:buChar char="q"/>
            </a:pPr>
            <a:r>
              <a:rPr lang="en-GB" sz="2400">
                <a:latin typeface="Century Gothic" panose="020B0502020202020204" pitchFamily="34" charset="0"/>
              </a:rPr>
              <a:t>B.  the number of plants and animals within an ecosystem.</a:t>
            </a:r>
          </a:p>
          <a:p>
            <a:pPr marL="457200" indent="-457200">
              <a:buFont typeface="Wingdings" pitchFamily="2" charset="2"/>
              <a:buChar char="q"/>
            </a:pPr>
            <a:r>
              <a:rPr lang="en-GB" sz="2400">
                <a:latin typeface="Century Gothic" panose="020B0502020202020204" pitchFamily="34" charset="0"/>
              </a:rPr>
              <a:t>C. the variety of different species in an ecosystem.</a:t>
            </a:r>
          </a:p>
          <a:p>
            <a:pPr marL="457200" indent="-457200">
              <a:buFont typeface="+mj-lt"/>
              <a:buAutoNum type="arabicPeriod"/>
            </a:pPr>
            <a:endParaRPr lang="en-GB" sz="2400">
              <a:latin typeface="Century Gothic" panose="020B0502020202020204" pitchFamily="34" charset="0"/>
            </a:endParaRPr>
          </a:p>
          <a:p>
            <a:pPr marL="457200" indent="-457200"/>
            <a:r>
              <a:rPr lang="en-GB" sz="2400">
                <a:latin typeface="Century Gothic" panose="020B0502020202020204" pitchFamily="34" charset="0"/>
              </a:rPr>
              <a:t>2. 	Which type of sampling would be used to investigate the effect of shade on the growth of flowers in a field?</a:t>
            </a:r>
          </a:p>
          <a:p>
            <a:pPr marL="457200" indent="-457200">
              <a:buFont typeface="Wingdings" pitchFamily="2" charset="2"/>
              <a:buChar char="q"/>
            </a:pPr>
            <a:r>
              <a:rPr lang="en-GB" sz="2400">
                <a:latin typeface="Century Gothic" panose="020B0502020202020204" pitchFamily="34" charset="0"/>
              </a:rPr>
              <a:t>A. Systematic sampling using a transect and quadrats at regular intervals</a:t>
            </a:r>
          </a:p>
          <a:p>
            <a:pPr marL="457200" indent="-457200">
              <a:buFont typeface="Wingdings" pitchFamily="2" charset="2"/>
              <a:buChar char="q"/>
            </a:pPr>
            <a:r>
              <a:rPr lang="en-GB" sz="2400">
                <a:latin typeface="Century Gothic" panose="020B0502020202020204" pitchFamily="34" charset="0"/>
              </a:rPr>
              <a:t>B.  Random sampling using a quadrat at random coordinates</a:t>
            </a:r>
          </a:p>
          <a:p>
            <a:pPr marL="457200" indent="-457200">
              <a:buFont typeface="Wingdings" pitchFamily="2" charset="2"/>
              <a:buChar char="q"/>
            </a:pPr>
            <a:r>
              <a:rPr lang="en-GB" sz="2400">
                <a:latin typeface="Century Gothic" panose="020B0502020202020204" pitchFamily="34" charset="0"/>
              </a:rPr>
              <a:t>C. Quadrats randomly placed in a sunny area and a shaded area</a:t>
            </a:r>
          </a:p>
          <a:p>
            <a:pPr marL="457200" indent="-457200"/>
            <a:endParaRPr lang="en-GB" sz="2400">
              <a:latin typeface="Century Gothic" panose="020B0502020202020204" pitchFamily="34" charset="0"/>
            </a:endParaRPr>
          </a:p>
          <a:p>
            <a:pPr marL="457200" indent="-457200"/>
            <a:r>
              <a:rPr lang="en-GB" sz="2400">
                <a:latin typeface="Century Gothic" panose="020B0502020202020204" pitchFamily="34" charset="0"/>
              </a:rPr>
              <a:t>3. Why is high biodiversity useful for an ecosystem?</a:t>
            </a:r>
          </a:p>
          <a:p>
            <a:pPr marL="457200" indent="-457200">
              <a:buFont typeface="Wingdings" pitchFamily="2" charset="2"/>
              <a:buChar char="q"/>
            </a:pPr>
            <a:r>
              <a:rPr lang="en-GB" sz="2400">
                <a:latin typeface="Century Gothic" panose="020B0502020202020204" pitchFamily="34" charset="0"/>
              </a:rPr>
              <a:t>A. So that plants and animals have lots of food</a:t>
            </a:r>
          </a:p>
          <a:p>
            <a:pPr marL="457200" indent="-457200">
              <a:buFont typeface="Wingdings" pitchFamily="2" charset="2"/>
              <a:buChar char="q"/>
            </a:pPr>
            <a:r>
              <a:rPr lang="en-GB" sz="2400">
                <a:latin typeface="Century Gothic" panose="020B0502020202020204" pitchFamily="34" charset="0"/>
              </a:rPr>
              <a:t>B. It allows animals to have lots of choice when choosing their food</a:t>
            </a:r>
          </a:p>
          <a:p>
            <a:pPr marL="457200" indent="-457200">
              <a:buFont typeface="Wingdings" pitchFamily="2" charset="2"/>
              <a:buChar char="q"/>
            </a:pPr>
            <a:r>
              <a:rPr lang="en-GB" sz="2400">
                <a:latin typeface="Century Gothic" panose="020B0502020202020204" pitchFamily="34" charset="0"/>
              </a:rPr>
              <a:t>C. It means that a species is not dependent on just one other species</a:t>
            </a:r>
          </a:p>
          <a:p>
            <a:pPr marL="457200" indent="-457200"/>
            <a:endParaRPr lang="en-GB" sz="2800">
              <a:latin typeface="Century Gothic" panose="020B0502020202020204" pitchFamily="34" charset="0"/>
            </a:endParaRPr>
          </a:p>
        </p:txBody>
      </p:sp>
      <p:sp>
        <p:nvSpPr>
          <p:cNvPr id="2" name="Title 1">
            <a:extLst>
              <a:ext uri="{FF2B5EF4-FFF2-40B4-BE49-F238E27FC236}">
                <a16:creationId xmlns:a16="http://schemas.microsoft.com/office/drawing/2014/main" id="{063DA025-EDA1-8643-9341-8D8B0D408EE6}"/>
              </a:ext>
            </a:extLst>
          </p:cNvPr>
          <p:cNvSpPr>
            <a:spLocks noGrp="1"/>
          </p:cNvSpPr>
          <p:nvPr>
            <p:ph type="title"/>
          </p:nvPr>
        </p:nvSpPr>
        <p:spPr/>
        <p:txBody>
          <a:bodyPr>
            <a:normAutofit/>
          </a:bodyPr>
          <a:lstStyle/>
          <a:p>
            <a:r>
              <a:rPr lang="en-US">
                <a:latin typeface="Century Gothic" panose="020B0502020202020204" pitchFamily="34" charset="0"/>
              </a:rPr>
              <a:t>Answer the questions below.</a:t>
            </a:r>
            <a:endParaRPr lang="en-GB">
              <a:latin typeface="Century Gothic" panose="020B0502020202020204" pitchFamily="34" charset="0"/>
            </a:endParaRPr>
          </a:p>
        </p:txBody>
      </p:sp>
      <p:sp>
        <p:nvSpPr>
          <p:cNvPr id="7" name="TextBox 6">
            <a:extLst>
              <a:ext uri="{FF2B5EF4-FFF2-40B4-BE49-F238E27FC236}">
                <a16:creationId xmlns:a16="http://schemas.microsoft.com/office/drawing/2014/main" id="{8EA6CDAA-F376-4A10-AC6D-8F9DD915C569}"/>
              </a:ext>
            </a:extLst>
          </p:cNvPr>
          <p:cNvSpPr txBox="1"/>
          <p:nvPr/>
        </p:nvSpPr>
        <p:spPr>
          <a:xfrm>
            <a:off x="435519" y="1567749"/>
            <a:ext cx="530915" cy="646331"/>
          </a:xfrm>
          <a:prstGeom prst="rect">
            <a:avLst/>
          </a:prstGeom>
          <a:noFill/>
        </p:spPr>
        <p:txBody>
          <a:bodyPr wrap="none" rtlCol="0">
            <a:spAutoFit/>
          </a:bodyPr>
          <a:lstStyle/>
          <a:p>
            <a:r>
              <a:rPr lang="en-GB" sz="3600" b="1" dirty="0">
                <a:solidFill>
                  <a:schemeClr val="accent1"/>
                </a:solidFill>
              </a:rPr>
              <a:t>✓</a:t>
            </a:r>
          </a:p>
        </p:txBody>
      </p:sp>
      <p:sp>
        <p:nvSpPr>
          <p:cNvPr id="8" name="TextBox 7">
            <a:extLst>
              <a:ext uri="{FF2B5EF4-FFF2-40B4-BE49-F238E27FC236}">
                <a16:creationId xmlns:a16="http://schemas.microsoft.com/office/drawing/2014/main" id="{6E798414-FCE8-4EA1-94A9-E91DA6DAF809}"/>
              </a:ext>
            </a:extLst>
          </p:cNvPr>
          <p:cNvSpPr txBox="1"/>
          <p:nvPr/>
        </p:nvSpPr>
        <p:spPr>
          <a:xfrm>
            <a:off x="435518" y="3040148"/>
            <a:ext cx="530915" cy="646331"/>
          </a:xfrm>
          <a:prstGeom prst="rect">
            <a:avLst/>
          </a:prstGeom>
          <a:noFill/>
        </p:spPr>
        <p:txBody>
          <a:bodyPr wrap="none" rtlCol="0">
            <a:spAutoFit/>
          </a:bodyPr>
          <a:lstStyle/>
          <a:p>
            <a:r>
              <a:rPr lang="en-GB" sz="3600" b="1">
                <a:solidFill>
                  <a:schemeClr val="accent1"/>
                </a:solidFill>
              </a:rPr>
              <a:t>✓</a:t>
            </a:r>
          </a:p>
        </p:txBody>
      </p:sp>
      <p:sp>
        <p:nvSpPr>
          <p:cNvPr id="9" name="TextBox 8">
            <a:extLst>
              <a:ext uri="{FF2B5EF4-FFF2-40B4-BE49-F238E27FC236}">
                <a16:creationId xmlns:a16="http://schemas.microsoft.com/office/drawing/2014/main" id="{CB435F34-C66F-462A-8752-009A590778DD}"/>
              </a:ext>
            </a:extLst>
          </p:cNvPr>
          <p:cNvSpPr txBox="1"/>
          <p:nvPr/>
        </p:nvSpPr>
        <p:spPr>
          <a:xfrm>
            <a:off x="439942" y="5960023"/>
            <a:ext cx="530915" cy="646331"/>
          </a:xfrm>
          <a:prstGeom prst="rect">
            <a:avLst/>
          </a:prstGeom>
          <a:noFill/>
        </p:spPr>
        <p:txBody>
          <a:bodyPr wrap="none" rtlCol="0">
            <a:spAutoFit/>
          </a:bodyPr>
          <a:lstStyle/>
          <a:p>
            <a:r>
              <a:rPr lang="en-GB" sz="3600" b="1">
                <a:solidFill>
                  <a:schemeClr val="accent1"/>
                </a:solidFill>
              </a:rPr>
              <a:t>✓</a:t>
            </a:r>
          </a:p>
        </p:txBody>
      </p:sp>
    </p:spTree>
    <p:extLst>
      <p:ext uri="{BB962C8B-B14F-4D97-AF65-F5344CB8AC3E}">
        <p14:creationId xmlns:p14="http://schemas.microsoft.com/office/powerpoint/2010/main" val="40751780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P spid="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0F0A34-8226-A241-BB87-E02C0E43B851}"/>
              </a:ext>
            </a:extLst>
          </p:cNvPr>
          <p:cNvSpPr>
            <a:spLocks noGrp="1"/>
          </p:cNvSpPr>
          <p:nvPr>
            <p:ph type="title"/>
          </p:nvPr>
        </p:nvSpPr>
        <p:spPr/>
        <p:txBody>
          <a:bodyPr/>
          <a:lstStyle/>
          <a:p>
            <a:endParaRPr lang="en-US">
              <a:latin typeface="Century Gothic" panose="020B0502020202020204" pitchFamily="34" charset="0"/>
            </a:endParaRPr>
          </a:p>
        </p:txBody>
      </p:sp>
      <p:graphicFrame>
        <p:nvGraphicFramePr>
          <p:cNvPr id="3" name="Table 3">
            <a:extLst>
              <a:ext uri="{FF2B5EF4-FFF2-40B4-BE49-F238E27FC236}">
                <a16:creationId xmlns:a16="http://schemas.microsoft.com/office/drawing/2014/main" id="{2D1EACB4-F44A-B74F-9ED5-BE0F8D4E6DF6}"/>
              </a:ext>
            </a:extLst>
          </p:cNvPr>
          <p:cNvGraphicFramePr>
            <a:graphicFrameLocks noGrp="1"/>
          </p:cNvGraphicFramePr>
          <p:nvPr>
            <p:extLst>
              <p:ext uri="{D42A27DB-BD31-4B8C-83A1-F6EECF244321}">
                <p14:modId xmlns:p14="http://schemas.microsoft.com/office/powerpoint/2010/main" val="3461563877"/>
              </p:ext>
            </p:extLst>
          </p:nvPr>
        </p:nvGraphicFramePr>
        <p:xfrm>
          <a:off x="1496491" y="2232469"/>
          <a:ext cx="8128000" cy="2393061"/>
        </p:xfrm>
        <a:graphic>
          <a:graphicData uri="http://schemas.openxmlformats.org/drawingml/2006/table">
            <a:tbl>
              <a:tblPr firstRow="1" bandRow="1">
                <a:tableStyleId>{5940675A-B579-460E-94D1-54222C63F5DA}</a:tableStyleId>
              </a:tblPr>
              <a:tblGrid>
                <a:gridCol w="4064000">
                  <a:extLst>
                    <a:ext uri="{9D8B030D-6E8A-4147-A177-3AD203B41FA5}">
                      <a16:colId xmlns:a16="http://schemas.microsoft.com/office/drawing/2014/main" val="1642615921"/>
                    </a:ext>
                  </a:extLst>
                </a:gridCol>
                <a:gridCol w="4064000">
                  <a:extLst>
                    <a:ext uri="{9D8B030D-6E8A-4147-A177-3AD203B41FA5}">
                      <a16:colId xmlns:a16="http://schemas.microsoft.com/office/drawing/2014/main" val="3812992782"/>
                    </a:ext>
                  </a:extLst>
                </a:gridCol>
              </a:tblGrid>
              <a:tr h="785043">
                <a:tc gridSpan="2">
                  <a:txBody>
                    <a:bodyPr/>
                    <a:lstStyle/>
                    <a:p>
                      <a:r>
                        <a:rPr lang="en-US" sz="2800" dirty="0">
                          <a:latin typeface="Century Gothic" panose="020B0502020202020204" pitchFamily="34" charset="0"/>
                        </a:rPr>
                        <a:t>Lesson B3.2.2</a:t>
                      </a:r>
                    </a:p>
                  </a:txBody>
                  <a:tcPr/>
                </a:tc>
                <a:tc hMerge="1">
                  <a:txBody>
                    <a:bodyPr/>
                    <a:lstStyle/>
                    <a:p>
                      <a:endParaRPr lang="en-US">
                        <a:latin typeface="Century Gothic" panose="020B0502020202020204" pitchFamily="34" charset="0"/>
                      </a:endParaRPr>
                    </a:p>
                  </a:txBody>
                  <a:tcPr/>
                </a:tc>
                <a:extLst>
                  <a:ext uri="{0D108BD9-81ED-4DB2-BD59-A6C34878D82A}">
                    <a16:rowId xmlns:a16="http://schemas.microsoft.com/office/drawing/2014/main" val="3837581013"/>
                  </a:ext>
                </a:extLst>
              </a:tr>
              <a:tr h="785043">
                <a:tc>
                  <a:txBody>
                    <a:bodyPr/>
                    <a:lstStyle/>
                    <a:p>
                      <a:r>
                        <a:rPr lang="en-US">
                          <a:latin typeface="Century Gothic" panose="020B0502020202020204" pitchFamily="34" charset="0"/>
                        </a:rPr>
                        <a:t>What was good about this lesson?</a:t>
                      </a:r>
                    </a:p>
                  </a:txBody>
                  <a:tcPr/>
                </a:tc>
                <a:tc>
                  <a:txBody>
                    <a:bodyPr/>
                    <a:lstStyle/>
                    <a:p>
                      <a:r>
                        <a:rPr lang="en-US">
                          <a:latin typeface="Century Gothic" panose="020B0502020202020204" pitchFamily="34" charset="0"/>
                        </a:rPr>
                        <a:t>What can we do to improve this lesson?</a:t>
                      </a:r>
                    </a:p>
                  </a:txBody>
                  <a:tcPr/>
                </a:tc>
                <a:extLst>
                  <a:ext uri="{0D108BD9-81ED-4DB2-BD59-A6C34878D82A}">
                    <a16:rowId xmlns:a16="http://schemas.microsoft.com/office/drawing/2014/main" val="1645917218"/>
                  </a:ext>
                </a:extLst>
              </a:tr>
              <a:tr h="822975">
                <a:tc>
                  <a:txBody>
                    <a:bodyPr/>
                    <a:lstStyle/>
                    <a:p>
                      <a:endParaRPr lang="en-US">
                        <a:latin typeface="Century Gothic" panose="020B0502020202020204" pitchFamily="34" charset="0"/>
                      </a:endParaRPr>
                    </a:p>
                  </a:txBody>
                  <a:tcPr/>
                </a:tc>
                <a:tc>
                  <a:txBody>
                    <a:bodyPr/>
                    <a:lstStyle/>
                    <a:p>
                      <a:endParaRPr lang="en-US" dirty="0">
                        <a:latin typeface="Century Gothic" panose="020B0502020202020204" pitchFamily="34" charset="0"/>
                      </a:endParaRPr>
                    </a:p>
                  </a:txBody>
                  <a:tcPr/>
                </a:tc>
                <a:extLst>
                  <a:ext uri="{0D108BD9-81ED-4DB2-BD59-A6C34878D82A}">
                    <a16:rowId xmlns:a16="http://schemas.microsoft.com/office/drawing/2014/main" val="3362698623"/>
                  </a:ext>
                </a:extLst>
              </a:tr>
            </a:tbl>
          </a:graphicData>
        </a:graphic>
      </p:graphicFrame>
      <p:sp>
        <p:nvSpPr>
          <p:cNvPr id="4" name="TextBox 3">
            <a:extLst>
              <a:ext uri="{FF2B5EF4-FFF2-40B4-BE49-F238E27FC236}">
                <a16:creationId xmlns:a16="http://schemas.microsoft.com/office/drawing/2014/main" id="{0CA90EEB-C2F3-6E47-A765-96DB893579C0}"/>
              </a:ext>
            </a:extLst>
          </p:cNvPr>
          <p:cNvSpPr txBox="1"/>
          <p:nvPr/>
        </p:nvSpPr>
        <p:spPr>
          <a:xfrm>
            <a:off x="1305677" y="5152355"/>
            <a:ext cx="9685411" cy="1200329"/>
          </a:xfrm>
          <a:prstGeom prst="rect">
            <a:avLst/>
          </a:prstGeom>
          <a:noFill/>
        </p:spPr>
        <p:txBody>
          <a:bodyPr wrap="square" rtlCol="0">
            <a:spAutoFit/>
          </a:bodyPr>
          <a:lstStyle/>
          <a:p>
            <a:r>
              <a:rPr lang="en-US" sz="2400">
                <a:solidFill>
                  <a:schemeClr val="accent1"/>
                </a:solidFill>
                <a:latin typeface="Century Gothic" panose="020B0502020202020204" pitchFamily="34" charset="0"/>
                <a:hlinkClick r:id="rId3">
                  <a:extLst>
                    <a:ext uri="{A12FA001-AC4F-418D-AE19-62706E023703}">
                      <ahyp:hlinkClr xmlns:ahyp="http://schemas.microsoft.com/office/drawing/2018/hyperlinkcolor" val="tx"/>
                    </a:ext>
                  </a:extLst>
                </a:hlinkClick>
              </a:rPr>
              <a:t>Send us your feedback by clicking this link </a:t>
            </a:r>
          </a:p>
          <a:p>
            <a:r>
              <a:rPr lang="en-US" sz="2400">
                <a:latin typeface="Century Gothic" panose="020B0502020202020204" pitchFamily="34" charset="0"/>
              </a:rPr>
              <a:t>or by emailing </a:t>
            </a:r>
            <a:r>
              <a:rPr lang="en-US" sz="2400">
                <a:solidFill>
                  <a:schemeClr val="accent1"/>
                </a:solidFill>
                <a:latin typeface="Century Gothic" panose="020B0502020202020204" pitchFamily="34" charset="0"/>
                <a:hlinkClick r:id="rId4">
                  <a:extLst>
                    <a:ext uri="{A12FA001-AC4F-418D-AE19-62706E023703}">
                      <ahyp:hlinkClr xmlns:ahyp="http://schemas.microsoft.com/office/drawing/2018/hyperlinkcolor" val="tx"/>
                    </a:ext>
                  </a:extLst>
                </a:hlinkClick>
              </a:rPr>
              <a:t>sciencemastery@arkonline.org</a:t>
            </a:r>
            <a:endParaRPr lang="en-US" sz="2400">
              <a:solidFill>
                <a:schemeClr val="accent1"/>
              </a:solidFill>
              <a:latin typeface="Century Gothic" panose="020B0502020202020204" pitchFamily="34" charset="0"/>
            </a:endParaRPr>
          </a:p>
          <a:p>
            <a:r>
              <a:rPr lang="en-US" sz="2400">
                <a:latin typeface="Century Gothic" panose="020B0502020202020204" pitchFamily="34" charset="0"/>
              </a:rPr>
              <a:t>Thank you!</a:t>
            </a:r>
          </a:p>
        </p:txBody>
      </p:sp>
    </p:spTree>
    <p:extLst>
      <p:ext uri="{BB962C8B-B14F-4D97-AF65-F5344CB8AC3E}">
        <p14:creationId xmlns:p14="http://schemas.microsoft.com/office/powerpoint/2010/main" val="36122478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83466E9-2E2C-CAE4-627B-6829E2B62ECE}"/>
              </a:ext>
            </a:extLst>
          </p:cNvPr>
          <p:cNvPicPr>
            <a:picLocks noChangeAspect="1"/>
          </p:cNvPicPr>
          <p:nvPr/>
        </p:nvPicPr>
        <p:blipFill>
          <a:blip r:embed="rId3"/>
          <a:stretch>
            <a:fillRect/>
          </a:stretch>
        </p:blipFill>
        <p:spPr>
          <a:xfrm>
            <a:off x="5470385" y="27112"/>
            <a:ext cx="7371144" cy="5040832"/>
          </a:xfrm>
          <a:prstGeom prst="rect">
            <a:avLst/>
          </a:prstGeom>
        </p:spPr>
      </p:pic>
      <p:sp>
        <p:nvSpPr>
          <p:cNvPr id="2" name="Title 1">
            <a:extLst>
              <a:ext uri="{FF2B5EF4-FFF2-40B4-BE49-F238E27FC236}">
                <a16:creationId xmlns:a16="http://schemas.microsoft.com/office/drawing/2014/main" id="{21F6D3BF-8D78-3D41-8D2E-5FED3055FC80}"/>
              </a:ext>
            </a:extLst>
          </p:cNvPr>
          <p:cNvSpPr>
            <a:spLocks noGrp="1"/>
          </p:cNvSpPr>
          <p:nvPr>
            <p:ph type="title"/>
          </p:nvPr>
        </p:nvSpPr>
        <p:spPr/>
        <p:txBody>
          <a:bodyPr>
            <a:normAutofit/>
          </a:bodyPr>
          <a:lstStyle/>
          <a:p>
            <a:r>
              <a:rPr lang="en-GB" dirty="0">
                <a:latin typeface="Century Gothic" panose="020B0502020202020204" pitchFamily="34" charset="0"/>
              </a:rPr>
              <a:t>B3.2.2</a:t>
            </a:r>
            <a:endParaRPr lang="en-US" dirty="0">
              <a:latin typeface="Century Gothic" panose="020B0502020202020204" pitchFamily="34" charset="0"/>
            </a:endParaRPr>
          </a:p>
        </p:txBody>
      </p:sp>
      <p:sp>
        <p:nvSpPr>
          <p:cNvPr id="3" name="Content Placeholder 2">
            <a:extLst>
              <a:ext uri="{FF2B5EF4-FFF2-40B4-BE49-F238E27FC236}">
                <a16:creationId xmlns:a16="http://schemas.microsoft.com/office/drawing/2014/main" id="{8676A10C-2676-7549-90A1-140565D5F092}"/>
              </a:ext>
            </a:extLst>
          </p:cNvPr>
          <p:cNvSpPr>
            <a:spLocks noGrp="1"/>
          </p:cNvSpPr>
          <p:nvPr>
            <p:ph idx="1"/>
          </p:nvPr>
        </p:nvSpPr>
        <p:spPr>
          <a:xfrm>
            <a:off x="509478" y="2102199"/>
            <a:ext cx="5953315" cy="430800"/>
          </a:xfrm>
        </p:spPr>
        <p:txBody>
          <a:bodyPr/>
          <a:lstStyle/>
          <a:p>
            <a:r>
              <a:rPr lang="en-US" dirty="0">
                <a:latin typeface="Century Gothic" panose="020B0502020202020204" pitchFamily="34" charset="0"/>
              </a:rPr>
              <a:t>Biodiversity</a:t>
            </a:r>
          </a:p>
        </p:txBody>
      </p:sp>
      <p:sp>
        <p:nvSpPr>
          <p:cNvPr id="11" name="TextBox 10">
            <a:extLst>
              <a:ext uri="{FF2B5EF4-FFF2-40B4-BE49-F238E27FC236}">
                <a16:creationId xmlns:a16="http://schemas.microsoft.com/office/drawing/2014/main" id="{F58D9455-7132-AB48-A7AD-4AAE19E9E0D4}"/>
              </a:ext>
            </a:extLst>
          </p:cNvPr>
          <p:cNvSpPr txBox="1"/>
          <p:nvPr/>
        </p:nvSpPr>
        <p:spPr>
          <a:xfrm>
            <a:off x="10103852" y="216282"/>
            <a:ext cx="1550424"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fld id="{232BD5A6-70F3-0F45-B0B1-E3CB882C5842}" type="datetime1">
              <a:rPr kumimoji="0" lang="en-GB" sz="2000" b="0" i="0" u="none" strike="noStrike" kern="1200" cap="none" spc="0" normalizeH="0" baseline="0" noProof="0" smtClean="0">
                <a:ln>
                  <a:noFill/>
                </a:ln>
                <a:solidFill>
                  <a:srgbClr val="000000"/>
                </a:solidFill>
                <a:effectLst/>
                <a:uLnTx/>
                <a:uFillTx/>
                <a:latin typeface="Century Gothic" panose="020B0502020202020204" pitchFamily="34" charset="0"/>
                <a:ea typeface="+mn-ea"/>
                <a:cs typeface="Arial"/>
                <a:sym typeface="Arial"/>
              </a:rPr>
              <a:pPr marL="0" marR="0" lvl="0" indent="0" algn="l" defTabSz="914400" rtl="0" eaLnBrk="1" fontAlgn="auto" latinLnBrk="0" hangingPunct="1">
                <a:lnSpc>
                  <a:spcPct val="100000"/>
                </a:lnSpc>
                <a:spcBef>
                  <a:spcPts val="0"/>
                </a:spcBef>
                <a:spcAft>
                  <a:spcPts val="0"/>
                </a:spcAft>
                <a:buClrTx/>
                <a:buSzTx/>
                <a:buFontTx/>
                <a:buNone/>
                <a:tabLst/>
                <a:defRPr/>
              </a:pPr>
              <a:t>12/12/2024</a:t>
            </a:fld>
            <a:endParaRPr kumimoji="0" lang="en-US" sz="2000" b="0" i="0" u="none" strike="noStrike" kern="1200" cap="none" spc="0" normalizeH="0" baseline="0" noProof="0">
              <a:ln>
                <a:noFill/>
              </a:ln>
              <a:solidFill>
                <a:srgbClr val="000000"/>
              </a:solidFill>
              <a:effectLst/>
              <a:uLnTx/>
              <a:uFillTx/>
              <a:latin typeface="Century Gothic" panose="020B0502020202020204" pitchFamily="34" charset="0"/>
              <a:ea typeface="+mn-ea"/>
              <a:cs typeface="Arial"/>
              <a:sym typeface="Arial"/>
            </a:endParaRPr>
          </a:p>
        </p:txBody>
      </p:sp>
      <p:sp>
        <p:nvSpPr>
          <p:cNvPr id="12" name="Rectangle 11">
            <a:extLst>
              <a:ext uri="{FF2B5EF4-FFF2-40B4-BE49-F238E27FC236}">
                <a16:creationId xmlns:a16="http://schemas.microsoft.com/office/drawing/2014/main" id="{01ED7114-63E2-5742-8A13-913A046FAC4A}"/>
              </a:ext>
            </a:extLst>
          </p:cNvPr>
          <p:cNvSpPr/>
          <p:nvPr/>
        </p:nvSpPr>
        <p:spPr>
          <a:xfrm>
            <a:off x="370704" y="5098809"/>
            <a:ext cx="8980030" cy="610013"/>
          </a:xfrm>
          <a:prstGeom prst="rect">
            <a:avLst/>
          </a:prstGeom>
          <a:no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Georgia" panose="02040502050405020303"/>
              <a:ea typeface="+mn-ea"/>
              <a:cs typeface="+mn-cs"/>
              <a:sym typeface="Arial"/>
            </a:endParaRPr>
          </a:p>
        </p:txBody>
      </p:sp>
      <p:pic>
        <p:nvPicPr>
          <p:cNvPr id="9" name="Picture 8" descr="Icon&#10;&#10;Description automatically generated">
            <a:extLst>
              <a:ext uri="{FF2B5EF4-FFF2-40B4-BE49-F238E27FC236}">
                <a16:creationId xmlns:a16="http://schemas.microsoft.com/office/drawing/2014/main" id="{F4BB6E1E-38B7-6046-B96C-B5FC3B4E3054}"/>
              </a:ext>
            </a:extLst>
          </p:cNvPr>
          <p:cNvPicPr>
            <a:picLocks noChangeAspect="1"/>
          </p:cNvPicPr>
          <p:nvPr/>
        </p:nvPicPr>
        <p:blipFill>
          <a:blip r:embed="rId4"/>
          <a:stretch>
            <a:fillRect/>
          </a:stretch>
        </p:blipFill>
        <p:spPr>
          <a:xfrm>
            <a:off x="11370264" y="1885307"/>
            <a:ext cx="837234" cy="432292"/>
          </a:xfrm>
          <a:prstGeom prst="rect">
            <a:avLst/>
          </a:prstGeom>
        </p:spPr>
      </p:pic>
      <p:pic>
        <p:nvPicPr>
          <p:cNvPr id="14" name="Picture 13">
            <a:extLst>
              <a:ext uri="{FF2B5EF4-FFF2-40B4-BE49-F238E27FC236}">
                <a16:creationId xmlns:a16="http://schemas.microsoft.com/office/drawing/2014/main" id="{A1F79DBD-6263-7EE0-0858-8232DE940110}"/>
              </a:ext>
            </a:extLst>
          </p:cNvPr>
          <p:cNvPicPr>
            <a:picLocks noChangeAspect="1"/>
          </p:cNvPicPr>
          <p:nvPr/>
        </p:nvPicPr>
        <p:blipFill>
          <a:blip r:embed="rId5"/>
          <a:stretch>
            <a:fillRect/>
          </a:stretch>
        </p:blipFill>
        <p:spPr>
          <a:xfrm>
            <a:off x="10446633" y="5067715"/>
            <a:ext cx="1054990" cy="1087802"/>
          </a:xfrm>
          <a:prstGeom prst="rect">
            <a:avLst/>
          </a:prstGeom>
        </p:spPr>
      </p:pic>
      <p:sp>
        <p:nvSpPr>
          <p:cNvPr id="16" name="TextBox 15">
            <a:extLst>
              <a:ext uri="{FF2B5EF4-FFF2-40B4-BE49-F238E27FC236}">
                <a16:creationId xmlns:a16="http://schemas.microsoft.com/office/drawing/2014/main" id="{55A61230-D685-8488-6EBD-3113E9A42BF8}"/>
              </a:ext>
            </a:extLst>
          </p:cNvPr>
          <p:cNvSpPr txBox="1"/>
          <p:nvPr/>
        </p:nvSpPr>
        <p:spPr>
          <a:xfrm>
            <a:off x="252155" y="4464720"/>
            <a:ext cx="5488062" cy="2339102"/>
          </a:xfrm>
          <a:prstGeom prst="rect">
            <a:avLst/>
          </a:prstGeom>
          <a:noFill/>
        </p:spPr>
        <p:txBody>
          <a:bodyPr wrap="square" rtlCol="0">
            <a:spAutoFit/>
          </a:bodyPr>
          <a:lstStyle/>
          <a:p>
            <a:r>
              <a:rPr lang="en-US" dirty="0">
                <a:latin typeface="Century Gothic" panose="020B0502020202020204" pitchFamily="34" charset="0"/>
              </a:rPr>
              <a:t>B3.2.1 Prior Knowledge Review</a:t>
            </a:r>
          </a:p>
          <a:p>
            <a:pPr marL="342900" indent="-342900">
              <a:buFont typeface="Wingdings" pitchFamily="2" charset="2"/>
              <a:buChar char="Ø"/>
            </a:pPr>
            <a:r>
              <a:rPr lang="en-US" sz="2000" b="1" dirty="0">
                <a:latin typeface="Century Gothic" panose="020B0502020202020204" pitchFamily="34" charset="0"/>
              </a:rPr>
              <a:t>B3.2.2 Biodiversity</a:t>
            </a:r>
          </a:p>
          <a:p>
            <a:r>
              <a:rPr lang="en-US" dirty="0">
                <a:latin typeface="Century Gothic" panose="020B0502020202020204" pitchFamily="34" charset="0"/>
              </a:rPr>
              <a:t>B3.2.3 How Humans Affect Biodiversity</a:t>
            </a:r>
          </a:p>
          <a:p>
            <a:r>
              <a:rPr lang="en-US" dirty="0">
                <a:latin typeface="Century Gothic" panose="020B0502020202020204" pitchFamily="34" charset="0"/>
              </a:rPr>
              <a:t>B3.2.4 How Humans can Preserve Biodiversity</a:t>
            </a:r>
          </a:p>
          <a:p>
            <a:r>
              <a:rPr lang="en-US" dirty="0">
                <a:latin typeface="Century Gothic" panose="020B0502020202020204" pitchFamily="34" charset="0"/>
              </a:rPr>
              <a:t>B3.2.5 The Effect of Pollution on Biodiversity</a:t>
            </a:r>
          </a:p>
          <a:p>
            <a:r>
              <a:rPr lang="en-US" dirty="0">
                <a:latin typeface="Century Gothic" panose="020B0502020202020204" pitchFamily="34" charset="0"/>
              </a:rPr>
              <a:t>B3.2.6 Global Warming</a:t>
            </a:r>
          </a:p>
          <a:p>
            <a:r>
              <a:rPr lang="en-US" dirty="0">
                <a:latin typeface="Century Gothic" panose="020B0502020202020204" pitchFamily="34" charset="0"/>
              </a:rPr>
              <a:t>B3.2.7 Taking It Further: Pyramids of Biomass</a:t>
            </a:r>
          </a:p>
          <a:p>
            <a:endParaRPr lang="en-US" dirty="0">
              <a:latin typeface="Century Gothic" panose="020B0502020202020204" pitchFamily="34" charset="0"/>
            </a:endParaRPr>
          </a:p>
        </p:txBody>
      </p:sp>
      <p:sp>
        <p:nvSpPr>
          <p:cNvPr id="17" name="TextBox 16">
            <a:extLst>
              <a:ext uri="{FF2B5EF4-FFF2-40B4-BE49-F238E27FC236}">
                <a16:creationId xmlns:a16="http://schemas.microsoft.com/office/drawing/2014/main" id="{60BBFB99-2590-B88F-3EFC-4500233EE6E6}"/>
              </a:ext>
            </a:extLst>
          </p:cNvPr>
          <p:cNvSpPr txBox="1"/>
          <p:nvPr/>
        </p:nvSpPr>
        <p:spPr>
          <a:xfrm>
            <a:off x="5511474" y="4469225"/>
            <a:ext cx="5116229" cy="923330"/>
          </a:xfrm>
          <a:prstGeom prst="rect">
            <a:avLst/>
          </a:prstGeom>
          <a:noFill/>
        </p:spPr>
        <p:txBody>
          <a:bodyPr wrap="square" rtlCol="0">
            <a:spAutoFit/>
          </a:bodyPr>
          <a:lstStyle/>
          <a:p>
            <a:r>
              <a:rPr lang="en-US" dirty="0">
                <a:latin typeface="Century Gothic" panose="020B0502020202020204" pitchFamily="34" charset="0"/>
              </a:rPr>
              <a:t>B3.2.8 Taking It Further: Farming and Biotechnology</a:t>
            </a:r>
          </a:p>
          <a:p>
            <a:r>
              <a:rPr lang="en-US" dirty="0">
                <a:latin typeface="Century Gothic" panose="020B0502020202020204" pitchFamily="34" charset="0"/>
              </a:rPr>
              <a:t>B3.2.9 Taking It Further: Food Security</a:t>
            </a:r>
          </a:p>
        </p:txBody>
      </p:sp>
    </p:spTree>
    <p:extLst>
      <p:ext uri="{BB962C8B-B14F-4D97-AF65-F5344CB8AC3E}">
        <p14:creationId xmlns:p14="http://schemas.microsoft.com/office/powerpoint/2010/main" val="27399729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6837B8B-15FA-A840-8DD6-642FF112F3B0}"/>
              </a:ext>
            </a:extLst>
          </p:cNvPr>
          <p:cNvSpPr txBox="1"/>
          <p:nvPr/>
        </p:nvSpPr>
        <p:spPr>
          <a:xfrm>
            <a:off x="473324" y="1275585"/>
            <a:ext cx="10620000" cy="1938992"/>
          </a:xfrm>
          <a:prstGeom prst="rect">
            <a:avLst/>
          </a:prstGeom>
          <a:noFill/>
          <a:ln>
            <a:noFill/>
          </a:ln>
        </p:spPr>
        <p:txBody>
          <a:bodyPr wrap="square" rtlCol="0">
            <a:spAutoFit/>
          </a:bodyPr>
          <a:lstStyle/>
          <a:p>
            <a:pPr marL="342900" indent="-342900">
              <a:buFont typeface="Arial" panose="020B0604020202020204" pitchFamily="34" charset="0"/>
              <a:buChar char="•"/>
            </a:pPr>
            <a:r>
              <a:rPr lang="en-US" sz="2400" dirty="0">
                <a:latin typeface="Century Gothic" panose="020B0502020202020204" pitchFamily="34" charset="0"/>
              </a:rPr>
              <a:t>State the definition of biodiversity</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Describe how biodiversity can be measured </a:t>
            </a:r>
          </a:p>
          <a:p>
            <a:pPr marL="342900" indent="-342900">
              <a:buFont typeface="Arial" panose="020B0604020202020204" pitchFamily="34" charset="0"/>
              <a:buChar char="•"/>
            </a:pPr>
            <a:endParaRPr lang="en-US" sz="2400" dirty="0">
              <a:latin typeface="Century Gothic" panose="020B0502020202020204" pitchFamily="34" charset="0"/>
            </a:endParaRPr>
          </a:p>
          <a:p>
            <a:pPr marL="342900" indent="-342900">
              <a:buFont typeface="Arial" panose="020B0604020202020204" pitchFamily="34" charset="0"/>
              <a:buChar char="•"/>
            </a:pPr>
            <a:r>
              <a:rPr lang="en-US" sz="2400" dirty="0">
                <a:latin typeface="Century Gothic" panose="020B0502020202020204" pitchFamily="34" charset="0"/>
              </a:rPr>
              <a:t>Explain why high biodiversity is important for an ecosystem</a:t>
            </a:r>
          </a:p>
        </p:txBody>
      </p:sp>
      <p:sp>
        <p:nvSpPr>
          <p:cNvPr id="3" name="Title 1">
            <a:extLst>
              <a:ext uri="{FF2B5EF4-FFF2-40B4-BE49-F238E27FC236}">
                <a16:creationId xmlns:a16="http://schemas.microsoft.com/office/drawing/2014/main" id="{93A752CD-D21D-0342-A8A9-923DAD2939EC}"/>
              </a:ext>
            </a:extLst>
          </p:cNvPr>
          <p:cNvSpPr txBox="1">
            <a:spLocks/>
          </p:cNvSpPr>
          <p:nvPr/>
        </p:nvSpPr>
        <p:spPr>
          <a:xfrm>
            <a:off x="473324" y="555585"/>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dirty="0">
                <a:latin typeface="Century Gothic" panose="020B0502020202020204" pitchFamily="34" charset="0"/>
              </a:rPr>
              <a:t>Following this lesson, students will be able to: </a:t>
            </a:r>
          </a:p>
        </p:txBody>
      </p:sp>
      <p:pic>
        <p:nvPicPr>
          <p:cNvPr id="8" name="Picture 7" descr="Icon&#10;&#10;Description automatically generated">
            <a:extLst>
              <a:ext uri="{FF2B5EF4-FFF2-40B4-BE49-F238E27FC236}">
                <a16:creationId xmlns:a16="http://schemas.microsoft.com/office/drawing/2014/main" id="{AD7C9D85-44DB-3642-B4F5-96E274D368CD}"/>
              </a:ext>
            </a:extLst>
          </p:cNvPr>
          <p:cNvPicPr>
            <a:picLocks noChangeAspect="1"/>
          </p:cNvPicPr>
          <p:nvPr/>
        </p:nvPicPr>
        <p:blipFill>
          <a:blip r:embed="rId3"/>
          <a:stretch>
            <a:fillRect/>
          </a:stretch>
        </p:blipFill>
        <p:spPr>
          <a:xfrm>
            <a:off x="-248572" y="4741051"/>
            <a:ext cx="2720310" cy="1931212"/>
          </a:xfrm>
          <a:prstGeom prst="rect">
            <a:avLst/>
          </a:prstGeom>
        </p:spPr>
      </p:pic>
      <p:sp>
        <p:nvSpPr>
          <p:cNvPr id="9" name="Title 1">
            <a:extLst>
              <a:ext uri="{FF2B5EF4-FFF2-40B4-BE49-F238E27FC236}">
                <a16:creationId xmlns:a16="http://schemas.microsoft.com/office/drawing/2014/main" id="{59BD6F9A-2207-354B-B7D2-10738A5E0618}"/>
              </a:ext>
            </a:extLst>
          </p:cNvPr>
          <p:cNvSpPr txBox="1">
            <a:spLocks/>
          </p:cNvSpPr>
          <p:nvPr/>
        </p:nvSpPr>
        <p:spPr>
          <a:xfrm>
            <a:off x="473324" y="4282404"/>
            <a:ext cx="8230838" cy="720000"/>
          </a:xfrm>
          <a:prstGeom prst="rect">
            <a:avLst/>
          </a:prstGeom>
        </p:spPr>
        <p:txBody>
          <a:bodyPr/>
          <a:lstStyle>
            <a:lvl1pPr algn="l" defTabSz="914400" rtl="0" eaLnBrk="1" latinLnBrk="0" hangingPunct="1">
              <a:lnSpc>
                <a:spcPct val="90000"/>
              </a:lnSpc>
              <a:spcBef>
                <a:spcPct val="0"/>
              </a:spcBef>
              <a:buNone/>
              <a:defRPr sz="1800" kern="1200">
                <a:solidFill>
                  <a:schemeClr val="tx1"/>
                </a:solidFill>
                <a:latin typeface="Arial" panose="020B0604020202020204" pitchFamily="34" charset="0"/>
                <a:ea typeface="+mj-ea"/>
                <a:cs typeface="Arial" panose="020B0604020202020204" pitchFamily="34" charset="0"/>
              </a:defRPr>
            </a:lvl1pPr>
          </a:lstStyle>
          <a:p>
            <a:r>
              <a:rPr lang="en-US" sz="2600" b="1">
                <a:latin typeface="Century Gothic" panose="020B0502020202020204" pitchFamily="34" charset="0"/>
              </a:rPr>
              <a:t>Key Words:</a:t>
            </a:r>
          </a:p>
        </p:txBody>
      </p:sp>
      <p:sp>
        <p:nvSpPr>
          <p:cNvPr id="10" name="Rectangle 9">
            <a:extLst>
              <a:ext uri="{FF2B5EF4-FFF2-40B4-BE49-F238E27FC236}">
                <a16:creationId xmlns:a16="http://schemas.microsoft.com/office/drawing/2014/main" id="{9C9974A5-8275-CF4E-AF9F-06F6CE8CB111}"/>
              </a:ext>
            </a:extLst>
          </p:cNvPr>
          <p:cNvSpPr/>
          <p:nvPr/>
        </p:nvSpPr>
        <p:spPr>
          <a:xfrm>
            <a:off x="1980581" y="5755170"/>
            <a:ext cx="196796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quadrat</a:t>
            </a:r>
          </a:p>
        </p:txBody>
      </p:sp>
      <p:sp>
        <p:nvSpPr>
          <p:cNvPr id="11" name="Rectangle 10">
            <a:extLst>
              <a:ext uri="{FF2B5EF4-FFF2-40B4-BE49-F238E27FC236}">
                <a16:creationId xmlns:a16="http://schemas.microsoft.com/office/drawing/2014/main" id="{83040831-9F4D-D845-953A-5CB308BE41E2}"/>
              </a:ext>
            </a:extLst>
          </p:cNvPr>
          <p:cNvSpPr/>
          <p:nvPr/>
        </p:nvSpPr>
        <p:spPr>
          <a:xfrm>
            <a:off x="4082750" y="5755170"/>
            <a:ext cx="1865147"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transect</a:t>
            </a:r>
          </a:p>
        </p:txBody>
      </p:sp>
      <p:sp>
        <p:nvSpPr>
          <p:cNvPr id="12" name="Rectangle 11">
            <a:extLst>
              <a:ext uri="{FF2B5EF4-FFF2-40B4-BE49-F238E27FC236}">
                <a16:creationId xmlns:a16="http://schemas.microsoft.com/office/drawing/2014/main" id="{633A7E8A-4743-B64C-86DF-5A02881745D1}"/>
              </a:ext>
            </a:extLst>
          </p:cNvPr>
          <p:cNvSpPr/>
          <p:nvPr/>
        </p:nvSpPr>
        <p:spPr>
          <a:xfrm>
            <a:off x="6096000" y="5755170"/>
            <a:ext cx="2459801"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ecosystem</a:t>
            </a:r>
          </a:p>
        </p:txBody>
      </p:sp>
      <p:sp>
        <p:nvSpPr>
          <p:cNvPr id="13" name="Rectangle 12">
            <a:extLst>
              <a:ext uri="{FF2B5EF4-FFF2-40B4-BE49-F238E27FC236}">
                <a16:creationId xmlns:a16="http://schemas.microsoft.com/office/drawing/2014/main" id="{3E876D59-91E6-364D-B1C6-8965DED5E5DB}"/>
              </a:ext>
            </a:extLst>
          </p:cNvPr>
          <p:cNvSpPr/>
          <p:nvPr/>
        </p:nvSpPr>
        <p:spPr>
          <a:xfrm>
            <a:off x="6839016" y="4891802"/>
            <a:ext cx="1865146"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sample</a:t>
            </a:r>
          </a:p>
        </p:txBody>
      </p:sp>
      <p:sp>
        <p:nvSpPr>
          <p:cNvPr id="14" name="Rectangle 13">
            <a:extLst>
              <a:ext uri="{FF2B5EF4-FFF2-40B4-BE49-F238E27FC236}">
                <a16:creationId xmlns:a16="http://schemas.microsoft.com/office/drawing/2014/main" id="{A2C825F2-5973-4048-9A5C-E0A4E794080E}"/>
              </a:ext>
            </a:extLst>
          </p:cNvPr>
          <p:cNvSpPr/>
          <p:nvPr/>
        </p:nvSpPr>
        <p:spPr>
          <a:xfrm>
            <a:off x="4378109" y="4897279"/>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abundance</a:t>
            </a:r>
          </a:p>
        </p:txBody>
      </p:sp>
      <p:sp>
        <p:nvSpPr>
          <p:cNvPr id="15" name="Rectangle 14">
            <a:extLst>
              <a:ext uri="{FF2B5EF4-FFF2-40B4-BE49-F238E27FC236}">
                <a16:creationId xmlns:a16="http://schemas.microsoft.com/office/drawing/2014/main" id="{3743B4BE-5CB7-F14B-9620-8B20D1CED962}"/>
              </a:ext>
            </a:extLst>
          </p:cNvPr>
          <p:cNvSpPr/>
          <p:nvPr/>
        </p:nvSpPr>
        <p:spPr>
          <a:xfrm>
            <a:off x="1980581" y="4891803"/>
            <a:ext cx="2304984" cy="751293"/>
          </a:xfrm>
          <a:prstGeom prst="rect">
            <a:avLst/>
          </a:prstGeom>
          <a:solidFill>
            <a:schemeClr val="accent1">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2800" b="1" dirty="0">
                <a:solidFill>
                  <a:schemeClr val="tx1"/>
                </a:solidFill>
                <a:latin typeface="Century Gothic" panose="020B0502020202020204" pitchFamily="34" charset="0"/>
              </a:rPr>
              <a:t>biodiversity</a:t>
            </a:r>
          </a:p>
        </p:txBody>
      </p:sp>
    </p:spTree>
    <p:extLst>
      <p:ext uri="{BB962C8B-B14F-4D97-AF65-F5344CB8AC3E}">
        <p14:creationId xmlns:p14="http://schemas.microsoft.com/office/powerpoint/2010/main" val="9396588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03"/>
        <p:cNvGrpSpPr/>
        <p:nvPr/>
      </p:nvGrpSpPr>
      <p:grpSpPr>
        <a:xfrm>
          <a:off x="0" y="0"/>
          <a:ext cx="0" cy="0"/>
          <a:chOff x="0" y="0"/>
          <a:chExt cx="0" cy="0"/>
        </a:xfrm>
      </p:grpSpPr>
      <p:sp>
        <p:nvSpPr>
          <p:cNvPr id="106" name="Google Shape;106;p2"/>
          <p:cNvSpPr txBox="1"/>
          <p:nvPr/>
        </p:nvSpPr>
        <p:spPr>
          <a:xfrm>
            <a:off x="491071" y="477054"/>
            <a:ext cx="10406777" cy="4001055"/>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400"/>
              <a:buFont typeface="Arial"/>
              <a:buNone/>
            </a:pPr>
            <a:endParaRPr sz="2400" b="1" i="0" u="none" strike="noStrike" cap="none">
              <a:solidFill>
                <a:schemeClr val="dk1"/>
              </a:solidFill>
              <a:latin typeface="Century Gothic"/>
              <a:ea typeface="Century Gothic"/>
              <a:cs typeface="Century Gothic"/>
              <a:sym typeface="Century Gothic"/>
            </a:endParaRPr>
          </a:p>
          <a:p>
            <a:pPr marR="0" lvl="0" algn="l" rtl="0">
              <a:lnSpc>
                <a:spcPct val="100000"/>
              </a:lnSpc>
              <a:spcBef>
                <a:spcPts val="0"/>
              </a:spcBef>
              <a:spcAft>
                <a:spcPts val="0"/>
              </a:spcAft>
              <a:buClr>
                <a:schemeClr val="dk1"/>
              </a:buClr>
              <a:buSzPts val="2400"/>
            </a:pPr>
            <a:r>
              <a:rPr lang="en-GB" sz="2400" b="0" i="0" u="none" strike="noStrike" cap="none">
                <a:solidFill>
                  <a:schemeClr val="dk1"/>
                </a:solidFill>
                <a:latin typeface="Century Gothic"/>
                <a:ea typeface="Century Gothic"/>
                <a:cs typeface="Century Gothic"/>
                <a:sym typeface="Century Gothic"/>
              </a:rPr>
              <a:t>The </a:t>
            </a:r>
            <a:r>
              <a:rPr lang="en-GB" sz="2400" b="1" i="0" u="none" strike="noStrike" cap="none">
                <a:solidFill>
                  <a:schemeClr val="dk1"/>
                </a:solidFill>
                <a:latin typeface="Century Gothic"/>
                <a:ea typeface="Century Gothic"/>
                <a:cs typeface="Century Gothic"/>
                <a:sym typeface="Century Gothic"/>
              </a:rPr>
              <a:t>fix-it</a:t>
            </a:r>
            <a:r>
              <a:rPr lang="en-GB" sz="2400" b="0" i="0" u="none" strike="noStrike" cap="none">
                <a:solidFill>
                  <a:schemeClr val="dk1"/>
                </a:solidFill>
                <a:latin typeface="Century Gothic"/>
                <a:ea typeface="Century Gothic"/>
                <a:cs typeface="Century Gothic"/>
                <a:sym typeface="Century Gothic"/>
              </a:rPr>
              <a:t> is an opportunity to respond to gaps in knowledge, especially those identified by th</a:t>
            </a:r>
            <a:r>
              <a:rPr lang="en-GB" sz="2400">
                <a:solidFill>
                  <a:schemeClr val="dk1"/>
                </a:solidFill>
                <a:latin typeface="Century Gothic"/>
                <a:ea typeface="Century Gothic"/>
                <a:cs typeface="Century Gothic"/>
                <a:sym typeface="Century Gothic"/>
              </a:rPr>
              <a:t>e previous lesson’s exit ticket.</a:t>
            </a:r>
          </a:p>
          <a:p>
            <a:pPr marL="457200" marR="0" lvl="0" indent="-457200" algn="l" rtl="0">
              <a:lnSpc>
                <a:spcPct val="100000"/>
              </a:lnSpc>
              <a:spcBef>
                <a:spcPts val="0"/>
              </a:spcBef>
              <a:spcAft>
                <a:spcPts val="0"/>
              </a:spcAft>
              <a:buClr>
                <a:schemeClr val="dk1"/>
              </a:buClr>
              <a:buSzPts val="2400"/>
              <a:buFont typeface="Arial"/>
              <a:buChar char="•"/>
            </a:pPr>
            <a:endParaRPr lang="en-GB" sz="2400" b="0" i="0" u="none" strike="noStrike" cap="none">
              <a:solidFill>
                <a:schemeClr val="dk1"/>
              </a:solidFill>
              <a:latin typeface="Century Gothic"/>
              <a:ea typeface="Arial"/>
              <a:cs typeface="Arial"/>
              <a:sym typeface="Century Gothic"/>
            </a:endParaRPr>
          </a:p>
          <a:p>
            <a:pPr marL="457200" marR="0" lvl="0" indent="-457200" algn="l" rtl="0">
              <a:lnSpc>
                <a:spcPct val="100000"/>
              </a:lnSpc>
              <a:spcBef>
                <a:spcPts val="0"/>
              </a:spcBef>
              <a:spcAft>
                <a:spcPts val="0"/>
              </a:spcAft>
              <a:buClr>
                <a:schemeClr val="dk1"/>
              </a:buClr>
              <a:buSzPts val="2400"/>
              <a:buFont typeface="Arial"/>
              <a:buChar char="•"/>
            </a:pPr>
            <a:r>
              <a:rPr lang="en-GB" sz="2400">
                <a:solidFill>
                  <a:schemeClr val="dk1"/>
                </a:solidFill>
                <a:latin typeface="Century Gothic"/>
                <a:ea typeface="Arial"/>
                <a:cs typeface="Arial"/>
                <a:sym typeface="Century Gothic"/>
              </a:rPr>
              <a:t>The teacher should customise this slide as needed, to facilitate</a:t>
            </a:r>
          </a:p>
          <a:p>
            <a:pPr marL="914400" lvl="1" indent="-457200">
              <a:buClr>
                <a:schemeClr val="dk1"/>
              </a:buClr>
              <a:buSzPts val="2400"/>
              <a:buFont typeface="Arial"/>
              <a:buChar char="•"/>
            </a:pPr>
            <a:r>
              <a:rPr lang="en-GB" sz="2400" b="1" i="0" u="none" strike="noStrike" cap="none">
                <a:solidFill>
                  <a:schemeClr val="dk1"/>
                </a:solidFill>
                <a:latin typeface="Century Gothic"/>
                <a:ea typeface="Arial"/>
                <a:cs typeface="Arial"/>
                <a:sym typeface="Century Gothic"/>
              </a:rPr>
              <a:t>reteach</a:t>
            </a:r>
            <a:r>
              <a:rPr lang="en-GB" sz="2400">
                <a:solidFill>
                  <a:schemeClr val="dk1"/>
                </a:solidFill>
                <a:latin typeface="Century Gothic"/>
                <a:ea typeface="Arial"/>
                <a:cs typeface="Arial"/>
                <a:sym typeface="Century Gothic"/>
              </a:rPr>
              <a:t>, </a:t>
            </a:r>
            <a:r>
              <a:rPr lang="en-GB" sz="2400" b="1" i="0" u="none" strike="noStrike" cap="none">
                <a:solidFill>
                  <a:schemeClr val="dk1"/>
                </a:solidFill>
                <a:latin typeface="Century Gothic"/>
                <a:ea typeface="Arial"/>
                <a:cs typeface="Arial"/>
                <a:sym typeface="Century Gothic"/>
              </a:rPr>
              <a:t>explanation, de</a:t>
            </a:r>
            <a:r>
              <a:rPr lang="en-GB" sz="2400" b="1">
                <a:solidFill>
                  <a:schemeClr val="dk1"/>
                </a:solidFill>
                <a:latin typeface="Century Gothic"/>
                <a:ea typeface="Arial"/>
                <a:cs typeface="Arial"/>
                <a:sym typeface="Century Gothic"/>
              </a:rPr>
              <a:t>monstration</a:t>
            </a:r>
            <a:r>
              <a:rPr lang="en-GB" sz="2400">
                <a:solidFill>
                  <a:schemeClr val="dk1"/>
                </a:solidFill>
                <a:latin typeface="Century Gothic"/>
                <a:ea typeface="Arial"/>
                <a:cs typeface="Arial"/>
                <a:sym typeface="Century Gothic"/>
              </a:rPr>
              <a:t> or </a:t>
            </a:r>
            <a:r>
              <a:rPr lang="en-GB" sz="2400" b="1">
                <a:solidFill>
                  <a:schemeClr val="dk1"/>
                </a:solidFill>
                <a:latin typeface="Century Gothic"/>
                <a:ea typeface="Arial"/>
                <a:cs typeface="Arial"/>
                <a:sym typeface="Century Gothic"/>
              </a:rPr>
              <a:t>modelling</a:t>
            </a:r>
            <a:r>
              <a:rPr lang="en-GB" sz="2400">
                <a:solidFill>
                  <a:schemeClr val="dk1"/>
                </a:solidFill>
                <a:latin typeface="Century Gothic"/>
                <a:ea typeface="Arial"/>
                <a:cs typeface="Arial"/>
                <a:sym typeface="Century Gothic"/>
              </a:rPr>
              <a:t> </a:t>
            </a:r>
            <a:r>
              <a:rPr lang="en-GB" sz="2400" b="0" i="0" u="none" strike="noStrike" cap="none">
                <a:solidFill>
                  <a:schemeClr val="dk1"/>
                </a:solidFill>
                <a:latin typeface="Century Gothic"/>
                <a:ea typeface="Arial"/>
                <a:cs typeface="Arial"/>
                <a:sym typeface="Century Gothic"/>
              </a:rPr>
              <a:t>of ideas and concepts that students have not yet grasped or have misunderstood.</a:t>
            </a:r>
          </a:p>
          <a:p>
            <a:pPr marL="914400" lvl="1" indent="-457200">
              <a:buClr>
                <a:schemeClr val="dk1"/>
              </a:buClr>
              <a:buSzPts val="2400"/>
              <a:buFont typeface="Arial"/>
              <a:buChar char="•"/>
            </a:pPr>
            <a:r>
              <a:rPr lang="en-GB" sz="2400" b="1">
                <a:solidFill>
                  <a:schemeClr val="dk1"/>
                </a:solidFill>
                <a:latin typeface="Century Gothic"/>
                <a:ea typeface="Arial"/>
                <a:cs typeface="Arial"/>
                <a:sym typeface="Century Gothic"/>
              </a:rPr>
              <a:t>practise</a:t>
            </a:r>
            <a:r>
              <a:rPr lang="en-GB" sz="2400">
                <a:solidFill>
                  <a:schemeClr val="dk1"/>
                </a:solidFill>
                <a:latin typeface="Century Gothic"/>
                <a:ea typeface="Arial"/>
                <a:cs typeface="Arial"/>
                <a:sym typeface="Century Gothic"/>
              </a:rPr>
              <a:t> answering specific questions or of key skills.</a:t>
            </a:r>
          </a:p>
          <a:p>
            <a:pPr marL="914400" lvl="1" indent="-457200">
              <a:buClr>
                <a:schemeClr val="dk1"/>
              </a:buClr>
              <a:buSzPts val="2400"/>
              <a:buFont typeface="Arial"/>
              <a:buChar char="•"/>
            </a:pPr>
            <a:r>
              <a:rPr lang="en-GB" sz="2400" b="1">
                <a:solidFill>
                  <a:schemeClr val="dk1"/>
                </a:solidFill>
                <a:latin typeface="Century Gothic"/>
                <a:ea typeface="Arial"/>
                <a:cs typeface="Arial"/>
                <a:sym typeface="Century Gothic"/>
              </a:rPr>
              <a:t>redrafting</a:t>
            </a:r>
            <a:r>
              <a:rPr lang="en-GB" sz="2400">
                <a:solidFill>
                  <a:schemeClr val="dk1"/>
                </a:solidFill>
                <a:latin typeface="Century Gothic"/>
                <a:ea typeface="Arial"/>
                <a:cs typeface="Arial"/>
                <a:sym typeface="Century Gothic"/>
              </a:rPr>
              <a:t> or </a:t>
            </a:r>
            <a:r>
              <a:rPr lang="en-GB" sz="2400" b="1">
                <a:solidFill>
                  <a:schemeClr val="dk1"/>
                </a:solidFill>
                <a:latin typeface="Century Gothic"/>
                <a:ea typeface="Arial"/>
                <a:cs typeface="Arial"/>
                <a:sym typeface="Century Gothic"/>
              </a:rPr>
              <a:t>improving</a:t>
            </a:r>
            <a:r>
              <a:rPr lang="en-GB" sz="2400">
                <a:solidFill>
                  <a:schemeClr val="dk1"/>
                </a:solidFill>
                <a:latin typeface="Century Gothic"/>
                <a:ea typeface="Arial"/>
                <a:cs typeface="Arial"/>
                <a:sym typeface="Century Gothic"/>
              </a:rPr>
              <a:t> previous work.</a:t>
            </a:r>
          </a:p>
          <a:p>
            <a:pPr marL="457200" marR="0" lvl="0" indent="-457200" algn="l" rtl="0">
              <a:lnSpc>
                <a:spcPct val="100000"/>
              </a:lnSpc>
              <a:spcBef>
                <a:spcPts val="0"/>
              </a:spcBef>
              <a:spcAft>
                <a:spcPts val="0"/>
              </a:spcAft>
              <a:buClr>
                <a:schemeClr val="dk1"/>
              </a:buClr>
              <a:buSzPts val="2400"/>
              <a:buFont typeface="Arial"/>
              <a:buChar char="•"/>
            </a:pPr>
            <a:endParaRPr sz="1400" b="0" i="0" u="none" strike="noStrike" cap="none">
              <a:solidFill>
                <a:srgbClr val="000000"/>
              </a:solidFill>
              <a:latin typeface="Arial"/>
              <a:ea typeface="Arial"/>
              <a:cs typeface="Arial"/>
              <a:sym typeface="Arial"/>
            </a:endParaRPr>
          </a:p>
        </p:txBody>
      </p:sp>
      <p:sp>
        <p:nvSpPr>
          <p:cNvPr id="2" name="Title 1">
            <a:extLst>
              <a:ext uri="{FF2B5EF4-FFF2-40B4-BE49-F238E27FC236}">
                <a16:creationId xmlns:a16="http://schemas.microsoft.com/office/drawing/2014/main" id="{6C92CDF9-9E9C-714B-9C6F-2DE6F9E48CAE}"/>
              </a:ext>
            </a:extLst>
          </p:cNvPr>
          <p:cNvSpPr>
            <a:spLocks noGrp="1"/>
          </p:cNvSpPr>
          <p:nvPr>
            <p:ph type="title"/>
          </p:nvPr>
        </p:nvSpPr>
        <p:spPr/>
        <p:txBody>
          <a:bodyPr>
            <a:normAutofit/>
          </a:bodyPr>
          <a:lstStyle/>
          <a:p>
            <a:r>
              <a:rPr lang="en-GB" sz="2800">
                <a:solidFill>
                  <a:schemeClr val="dk1"/>
                </a:solidFill>
                <a:latin typeface="Century Gothic"/>
                <a:ea typeface="Century Gothic"/>
                <a:cs typeface="Century Gothic"/>
                <a:sym typeface="Century Gothic"/>
              </a:rPr>
              <a:t>This is the fix-it portion of the lesson</a:t>
            </a:r>
            <a:endParaRPr lang="en-US"/>
          </a:p>
        </p:txBody>
      </p:sp>
      <p:pic>
        <p:nvPicPr>
          <p:cNvPr id="5" name="Picture 4" descr="Graphical user interface, text, application&#10;&#10;Description automatically generated">
            <a:extLst>
              <a:ext uri="{FF2B5EF4-FFF2-40B4-BE49-F238E27FC236}">
                <a16:creationId xmlns:a16="http://schemas.microsoft.com/office/drawing/2014/main" id="{5C3B6CE1-5C87-BFE5-F2B5-27120716C8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41066" y="4188276"/>
            <a:ext cx="4622800" cy="2606221"/>
          </a:xfrm>
          <a:prstGeom prst="rect">
            <a:avLst/>
          </a:prstGeom>
          <a:ln>
            <a:solidFill>
              <a:schemeClr val="tx1"/>
            </a:solidFill>
          </a:ln>
        </p:spPr>
      </p:pic>
    </p:spTree>
    <p:extLst>
      <p:ext uri="{BB962C8B-B14F-4D97-AF65-F5344CB8AC3E}">
        <p14:creationId xmlns:p14="http://schemas.microsoft.com/office/powerpoint/2010/main" val="81080471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540000" y="1882139"/>
            <a:ext cx="5310000" cy="2954655"/>
          </a:xfrm>
          <a:prstGeom prst="rect">
            <a:avLst/>
          </a:prstGeom>
          <a:noFill/>
        </p:spPr>
        <p:txBody>
          <a:bodyPr wrap="square" lIns="0" tIns="0" rIns="0" bIns="0" rtlCol="0">
            <a:spAutoFit/>
          </a:bodyPr>
          <a:lstStyle/>
          <a:p>
            <a:endParaRPr lang="en-GB" sz="2400">
              <a:latin typeface="Century Gothic" panose="020B0502020202020204" pitchFamily="34" charset="0"/>
            </a:endParaRPr>
          </a:p>
          <a:p>
            <a:r>
              <a:rPr lang="en-GB" sz="2400" b="1">
                <a:latin typeface="Century Gothic" panose="020B0502020202020204" pitchFamily="34" charset="0"/>
              </a:rPr>
              <a:t>High biodiversity </a:t>
            </a:r>
            <a:r>
              <a:rPr lang="en-GB" sz="2400">
                <a:latin typeface="Century Gothic" panose="020B0502020202020204" pitchFamily="34" charset="0"/>
              </a:rPr>
              <a:t>means that an ecosystem is </a:t>
            </a:r>
            <a:r>
              <a:rPr lang="en-GB" sz="2400" b="1">
                <a:latin typeface="Century Gothic" panose="020B0502020202020204" pitchFamily="34" charset="0"/>
              </a:rPr>
              <a:t>stable</a:t>
            </a:r>
          </a:p>
          <a:p>
            <a:endParaRPr lang="en-GB" sz="2400" b="1">
              <a:latin typeface="Century Gothic" panose="020B0502020202020204" pitchFamily="34" charset="0"/>
            </a:endParaRPr>
          </a:p>
          <a:p>
            <a:r>
              <a:rPr lang="en-GB" sz="2400">
                <a:latin typeface="Century Gothic" panose="020B0502020202020204" pitchFamily="34" charset="0"/>
              </a:rPr>
              <a:t>Each species is not dependent on just one other species</a:t>
            </a:r>
          </a:p>
          <a:p>
            <a:endParaRPr lang="en-GB" sz="2400">
              <a:latin typeface="Century Gothic" panose="020B0502020202020204" pitchFamily="34" charset="0"/>
            </a:endParaRPr>
          </a:p>
          <a:p>
            <a:endParaRPr lang="en-GB" sz="2400">
              <a:latin typeface="Century Gothic" panose="020B0502020202020204" pitchFamily="34" charset="0"/>
            </a:endParaRPr>
          </a:p>
        </p:txBody>
      </p:sp>
      <p:sp>
        <p:nvSpPr>
          <p:cNvPr id="3" name="Title 2">
            <a:extLst>
              <a:ext uri="{FF2B5EF4-FFF2-40B4-BE49-F238E27FC236}">
                <a16:creationId xmlns:a16="http://schemas.microsoft.com/office/drawing/2014/main" id="{42B0A0BB-E1B0-7240-89EE-FD565B8E85D6}"/>
              </a:ext>
            </a:extLst>
          </p:cNvPr>
          <p:cNvSpPr>
            <a:spLocks noGrp="1"/>
          </p:cNvSpPr>
          <p:nvPr>
            <p:ph type="title"/>
          </p:nvPr>
        </p:nvSpPr>
        <p:spPr/>
        <p:txBody>
          <a:bodyPr>
            <a:normAutofit/>
          </a:bodyPr>
          <a:lstStyle/>
          <a:p>
            <a:r>
              <a:rPr lang="en-GB">
                <a:latin typeface="Century Gothic" panose="020B0502020202020204" pitchFamily="34" charset="0"/>
              </a:rPr>
              <a:t>Biodiversity</a:t>
            </a:r>
          </a:p>
        </p:txBody>
      </p:sp>
      <p:sp>
        <p:nvSpPr>
          <p:cNvPr id="2" name="Rectangle 1">
            <a:extLst>
              <a:ext uri="{FF2B5EF4-FFF2-40B4-BE49-F238E27FC236}">
                <a16:creationId xmlns:a16="http://schemas.microsoft.com/office/drawing/2014/main" id="{0F4053DE-D463-48D1-96CB-7FBD8D014047}"/>
              </a:ext>
            </a:extLst>
          </p:cNvPr>
          <p:cNvSpPr/>
          <p:nvPr/>
        </p:nvSpPr>
        <p:spPr>
          <a:xfrm>
            <a:off x="540000" y="1070237"/>
            <a:ext cx="10185150" cy="461665"/>
          </a:xfrm>
          <a:prstGeom prst="rect">
            <a:avLst/>
          </a:prstGeom>
          <a:solidFill>
            <a:schemeClr val="accent1">
              <a:lumMod val="40000"/>
              <a:lumOff val="60000"/>
            </a:schemeClr>
          </a:solidFill>
        </p:spPr>
        <p:txBody>
          <a:bodyPr wrap="square">
            <a:spAutoFit/>
          </a:bodyPr>
          <a:lstStyle/>
          <a:p>
            <a:r>
              <a:rPr lang="en-GB" sz="2400">
                <a:latin typeface="Century Gothic" panose="020B0502020202020204" pitchFamily="34" charset="0"/>
              </a:rPr>
              <a:t>Biodiversity is the </a:t>
            </a:r>
            <a:r>
              <a:rPr lang="en-GB" sz="2400" b="1">
                <a:latin typeface="Century Gothic" panose="020B0502020202020204" pitchFamily="34" charset="0"/>
              </a:rPr>
              <a:t>variety</a:t>
            </a:r>
            <a:r>
              <a:rPr lang="en-GB" sz="2400">
                <a:latin typeface="Century Gothic" panose="020B0502020202020204" pitchFamily="34" charset="0"/>
              </a:rPr>
              <a:t> of all the different </a:t>
            </a:r>
            <a:r>
              <a:rPr lang="en-GB" sz="2400" b="1">
                <a:latin typeface="Century Gothic" panose="020B0502020202020204" pitchFamily="34" charset="0"/>
              </a:rPr>
              <a:t>species</a:t>
            </a:r>
            <a:r>
              <a:rPr lang="en-GB" sz="2400">
                <a:latin typeface="Century Gothic" panose="020B0502020202020204" pitchFamily="34" charset="0"/>
              </a:rPr>
              <a:t> in an ecosystem</a:t>
            </a:r>
          </a:p>
        </p:txBody>
      </p:sp>
      <p:pic>
        <p:nvPicPr>
          <p:cNvPr id="4" name="Picture 3">
            <a:extLst>
              <a:ext uri="{FF2B5EF4-FFF2-40B4-BE49-F238E27FC236}">
                <a16:creationId xmlns:a16="http://schemas.microsoft.com/office/drawing/2014/main" id="{5C32703D-4FBC-4F4E-B771-58688C5A86FF}"/>
              </a:ext>
            </a:extLst>
          </p:cNvPr>
          <p:cNvPicPr>
            <a:picLocks noChangeAspect="1"/>
          </p:cNvPicPr>
          <p:nvPr/>
        </p:nvPicPr>
        <p:blipFill>
          <a:blip r:embed="rId3"/>
          <a:stretch>
            <a:fillRect/>
          </a:stretch>
        </p:blipFill>
        <p:spPr>
          <a:xfrm>
            <a:off x="5850000" y="1882139"/>
            <a:ext cx="5243512" cy="4057700"/>
          </a:xfrm>
          <a:prstGeom prst="rect">
            <a:avLst/>
          </a:prstGeom>
        </p:spPr>
      </p:pic>
    </p:spTree>
    <p:extLst>
      <p:ext uri="{BB962C8B-B14F-4D97-AF65-F5344CB8AC3E}">
        <p14:creationId xmlns:p14="http://schemas.microsoft.com/office/powerpoint/2010/main" val="4432626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B3D35E-7B34-F94C-9DD3-77176F7C3EC6}"/>
              </a:ext>
            </a:extLst>
          </p:cNvPr>
          <p:cNvSpPr>
            <a:spLocks noGrp="1"/>
          </p:cNvSpPr>
          <p:nvPr>
            <p:ph type="title"/>
          </p:nvPr>
        </p:nvSpPr>
        <p:spPr>
          <a:xfrm>
            <a:off x="481263" y="0"/>
            <a:ext cx="10461590" cy="720000"/>
          </a:xfrm>
        </p:spPr>
        <p:txBody>
          <a:bodyPr/>
          <a:lstStyle/>
          <a:p>
            <a:r>
              <a:rPr lang="en-US">
                <a:latin typeface="Century Gothic" panose="020B0502020202020204" pitchFamily="34" charset="0"/>
              </a:rPr>
              <a:t>Think outside the box!</a:t>
            </a:r>
          </a:p>
        </p:txBody>
      </p:sp>
      <p:sp>
        <p:nvSpPr>
          <p:cNvPr id="5" name="TextBox 4">
            <a:extLst>
              <a:ext uri="{FF2B5EF4-FFF2-40B4-BE49-F238E27FC236}">
                <a16:creationId xmlns:a16="http://schemas.microsoft.com/office/drawing/2014/main" id="{147B0212-E106-0A46-AFEA-055ABAE62F63}"/>
              </a:ext>
            </a:extLst>
          </p:cNvPr>
          <p:cNvSpPr txBox="1"/>
          <p:nvPr/>
        </p:nvSpPr>
        <p:spPr>
          <a:xfrm>
            <a:off x="402058" y="957454"/>
            <a:ext cx="10620000" cy="830997"/>
          </a:xfrm>
          <a:prstGeom prst="rect">
            <a:avLst/>
          </a:prstGeom>
          <a:noFill/>
          <a:ln>
            <a:noFill/>
          </a:ln>
        </p:spPr>
        <p:txBody>
          <a:bodyPr wrap="square" rtlCol="0">
            <a:spAutoFit/>
          </a:bodyPr>
          <a:lstStyle/>
          <a:p>
            <a:r>
              <a:rPr lang="en-US" sz="2400" dirty="0">
                <a:latin typeface="Century Gothic" panose="020B0502020202020204" pitchFamily="34" charset="0"/>
              </a:rPr>
              <a:t>Why is biodiversity something that humans should be concerned about?</a:t>
            </a:r>
          </a:p>
        </p:txBody>
      </p:sp>
      <p:pic>
        <p:nvPicPr>
          <p:cNvPr id="6" name="Picture 5" descr="Icon&#10;&#10;Description automatically generated">
            <a:extLst>
              <a:ext uri="{FF2B5EF4-FFF2-40B4-BE49-F238E27FC236}">
                <a16:creationId xmlns:a16="http://schemas.microsoft.com/office/drawing/2014/main" id="{C17DE985-FE83-2E47-B33B-B55F01EBBCA6}"/>
              </a:ext>
            </a:extLst>
          </p:cNvPr>
          <p:cNvPicPr>
            <a:picLocks noChangeAspect="1"/>
          </p:cNvPicPr>
          <p:nvPr/>
        </p:nvPicPr>
        <p:blipFill>
          <a:blip r:embed="rId3"/>
          <a:stretch>
            <a:fillRect/>
          </a:stretch>
        </p:blipFill>
        <p:spPr>
          <a:xfrm>
            <a:off x="4700255" y="1539433"/>
            <a:ext cx="7491745" cy="5318567"/>
          </a:xfrm>
          <a:prstGeom prst="rect">
            <a:avLst/>
          </a:prstGeom>
        </p:spPr>
      </p:pic>
      <p:sp>
        <p:nvSpPr>
          <p:cNvPr id="3" name="TextBox 2">
            <a:extLst>
              <a:ext uri="{FF2B5EF4-FFF2-40B4-BE49-F238E27FC236}">
                <a16:creationId xmlns:a16="http://schemas.microsoft.com/office/drawing/2014/main" id="{E4C1A480-E7BA-6249-92CF-29ADEC80EBCA}"/>
              </a:ext>
            </a:extLst>
          </p:cNvPr>
          <p:cNvSpPr txBox="1"/>
          <p:nvPr/>
        </p:nvSpPr>
        <p:spPr>
          <a:xfrm>
            <a:off x="402058" y="2613666"/>
            <a:ext cx="4801597" cy="3170099"/>
          </a:xfrm>
          <a:prstGeom prst="rect">
            <a:avLst/>
          </a:prstGeom>
          <a:noFill/>
        </p:spPr>
        <p:txBody>
          <a:bodyPr wrap="square" rtlCol="0">
            <a:spAutoFit/>
          </a:bodyPr>
          <a:lstStyle/>
          <a:p>
            <a:r>
              <a:rPr lang="en-GB" sz="2000" i="1">
                <a:latin typeface="Century Gothic" panose="020B0502020202020204" pitchFamily="34" charset="0"/>
              </a:rPr>
              <a:t>How many different foods do humans eat?</a:t>
            </a:r>
          </a:p>
          <a:p>
            <a:endParaRPr lang="en-GB" sz="2000" i="1">
              <a:latin typeface="Century Gothic" panose="020B0502020202020204" pitchFamily="34" charset="0"/>
            </a:endParaRPr>
          </a:p>
          <a:p>
            <a:r>
              <a:rPr lang="en-GB" sz="2000" i="1">
                <a:latin typeface="Century Gothic" panose="020B0502020202020204" pitchFamily="34" charset="0"/>
              </a:rPr>
              <a:t>What would happen if we only had one food source?</a:t>
            </a:r>
          </a:p>
          <a:p>
            <a:endParaRPr lang="en-GB" sz="2000" i="1">
              <a:latin typeface="Century Gothic" panose="020B0502020202020204" pitchFamily="34" charset="0"/>
            </a:endParaRPr>
          </a:p>
          <a:p>
            <a:r>
              <a:rPr lang="en-GB" sz="2000" i="1">
                <a:latin typeface="Century Gothic" panose="020B0502020202020204" pitchFamily="34" charset="0"/>
              </a:rPr>
              <a:t>What would happen if that food source was at risk?</a:t>
            </a:r>
          </a:p>
          <a:p>
            <a:endParaRPr lang="en-GB" sz="2000" i="1">
              <a:latin typeface="Century Gothic" panose="020B0502020202020204" pitchFamily="34" charset="0"/>
            </a:endParaRPr>
          </a:p>
          <a:p>
            <a:endParaRPr lang="en-GB" sz="2000" i="1">
              <a:latin typeface="Century Gothic" panose="020B0502020202020204" pitchFamily="34" charset="0"/>
            </a:endParaRPr>
          </a:p>
        </p:txBody>
      </p:sp>
    </p:spTree>
    <p:extLst>
      <p:ext uri="{BB962C8B-B14F-4D97-AF65-F5344CB8AC3E}">
        <p14:creationId xmlns:p14="http://schemas.microsoft.com/office/powerpoint/2010/main" val="15835451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540000" y="650442"/>
            <a:ext cx="5689350" cy="3323987"/>
          </a:xfrm>
          <a:prstGeom prst="rect">
            <a:avLst/>
          </a:prstGeom>
          <a:noFill/>
        </p:spPr>
        <p:txBody>
          <a:bodyPr wrap="square" lIns="0" tIns="0" rIns="0" bIns="0" rtlCol="0">
            <a:spAutoFit/>
          </a:bodyPr>
          <a:lstStyle/>
          <a:p>
            <a:endParaRPr lang="en-GB" sz="2400">
              <a:latin typeface="Century Gothic" panose="020B0502020202020204" pitchFamily="34" charset="0"/>
            </a:endParaRPr>
          </a:p>
          <a:p>
            <a:endParaRPr lang="en-GB" sz="2400">
              <a:latin typeface="Century Gothic" panose="020B0502020202020204" pitchFamily="34" charset="0"/>
            </a:endParaRPr>
          </a:p>
          <a:p>
            <a:r>
              <a:rPr lang="en-GB" sz="2400">
                <a:latin typeface="Century Gothic" panose="020B0502020202020204" pitchFamily="34" charset="0"/>
              </a:rPr>
              <a:t>Biodiversity of a habitat can be measured using </a:t>
            </a:r>
            <a:r>
              <a:rPr lang="en-GB" sz="2400" b="1">
                <a:latin typeface="Century Gothic" panose="020B0502020202020204" pitchFamily="34" charset="0"/>
              </a:rPr>
              <a:t>sampling</a:t>
            </a:r>
            <a:r>
              <a:rPr lang="en-GB" sz="2400">
                <a:latin typeface="Century Gothic" panose="020B0502020202020204" pitchFamily="34" charset="0"/>
              </a:rPr>
              <a:t> techniques</a:t>
            </a:r>
          </a:p>
          <a:p>
            <a:endParaRPr lang="en-GB" sz="2400">
              <a:latin typeface="Century Gothic" panose="020B0502020202020204" pitchFamily="34" charset="0"/>
            </a:endParaRPr>
          </a:p>
          <a:p>
            <a:endParaRPr lang="en-GB" sz="2400">
              <a:latin typeface="Century Gothic" panose="020B0502020202020204" pitchFamily="34" charset="0"/>
            </a:endParaRPr>
          </a:p>
          <a:p>
            <a:r>
              <a:rPr lang="en-GB" sz="2400">
                <a:latin typeface="Century Gothic" panose="020B0502020202020204" pitchFamily="34" charset="0"/>
              </a:rPr>
              <a:t>This is a method of counting the </a:t>
            </a:r>
            <a:r>
              <a:rPr lang="en-GB" sz="2400" b="1">
                <a:latin typeface="Century Gothic" panose="020B0502020202020204" pitchFamily="34" charset="0"/>
              </a:rPr>
              <a:t>abundance</a:t>
            </a:r>
            <a:r>
              <a:rPr lang="en-GB" sz="2400">
                <a:latin typeface="Century Gothic" panose="020B0502020202020204" pitchFamily="34" charset="0"/>
              </a:rPr>
              <a:t> of different species </a:t>
            </a:r>
          </a:p>
          <a:p>
            <a:endParaRPr lang="en-GB" sz="2400">
              <a:latin typeface="Century Gothic" panose="020B0502020202020204" pitchFamily="34" charset="0"/>
            </a:endParaRPr>
          </a:p>
        </p:txBody>
      </p:sp>
      <p:sp>
        <p:nvSpPr>
          <p:cNvPr id="3" name="Title 2">
            <a:extLst>
              <a:ext uri="{FF2B5EF4-FFF2-40B4-BE49-F238E27FC236}">
                <a16:creationId xmlns:a16="http://schemas.microsoft.com/office/drawing/2014/main" id="{42B0A0BB-E1B0-7240-89EE-FD565B8E85D6}"/>
              </a:ext>
            </a:extLst>
          </p:cNvPr>
          <p:cNvSpPr>
            <a:spLocks noGrp="1"/>
          </p:cNvSpPr>
          <p:nvPr>
            <p:ph type="title"/>
          </p:nvPr>
        </p:nvSpPr>
        <p:spPr/>
        <p:txBody>
          <a:bodyPr>
            <a:normAutofit/>
          </a:bodyPr>
          <a:lstStyle/>
          <a:p>
            <a:r>
              <a:rPr lang="en-GB">
                <a:latin typeface="Century Gothic" panose="020B0502020202020204" pitchFamily="34" charset="0"/>
              </a:rPr>
              <a:t>Biodiversity</a:t>
            </a:r>
          </a:p>
        </p:txBody>
      </p:sp>
      <p:pic>
        <p:nvPicPr>
          <p:cNvPr id="5" name="Picture 4">
            <a:extLst>
              <a:ext uri="{FF2B5EF4-FFF2-40B4-BE49-F238E27FC236}">
                <a16:creationId xmlns:a16="http://schemas.microsoft.com/office/drawing/2014/main" id="{5B527C47-CC4F-984A-A6D7-E7CCC025C9CD}"/>
              </a:ext>
            </a:extLst>
          </p:cNvPr>
          <p:cNvPicPr>
            <a:picLocks noChangeAspect="1"/>
          </p:cNvPicPr>
          <p:nvPr/>
        </p:nvPicPr>
        <p:blipFill>
          <a:blip r:embed="rId3"/>
          <a:stretch>
            <a:fillRect/>
          </a:stretch>
        </p:blipFill>
        <p:spPr>
          <a:xfrm flipH="1">
            <a:off x="6971912" y="1193277"/>
            <a:ext cx="4188088" cy="2781152"/>
          </a:xfrm>
          <a:prstGeom prst="rect">
            <a:avLst/>
          </a:prstGeom>
        </p:spPr>
      </p:pic>
      <p:graphicFrame>
        <p:nvGraphicFramePr>
          <p:cNvPr id="6" name="Table 27">
            <a:extLst>
              <a:ext uri="{FF2B5EF4-FFF2-40B4-BE49-F238E27FC236}">
                <a16:creationId xmlns:a16="http://schemas.microsoft.com/office/drawing/2014/main" id="{68EE7260-2865-4ED3-828A-680F79097750}"/>
              </a:ext>
            </a:extLst>
          </p:cNvPr>
          <p:cNvGraphicFramePr>
            <a:graphicFrameLocks noGrp="1"/>
          </p:cNvGraphicFramePr>
          <p:nvPr>
            <p:extLst>
              <p:ext uri="{D42A27DB-BD31-4B8C-83A1-F6EECF244321}">
                <p14:modId xmlns:p14="http://schemas.microsoft.com/office/powerpoint/2010/main" val="56634897"/>
              </p:ext>
            </p:extLst>
          </p:nvPr>
        </p:nvGraphicFramePr>
        <p:xfrm>
          <a:off x="341088" y="4086724"/>
          <a:ext cx="6431914" cy="2401191"/>
        </p:xfrm>
        <a:graphic>
          <a:graphicData uri="http://schemas.openxmlformats.org/drawingml/2006/table">
            <a:tbl>
              <a:tblPr firstRow="1" bandRow="1">
                <a:tableStyleId>{5940675A-B579-460E-94D1-54222C63F5DA}</a:tableStyleId>
              </a:tblPr>
              <a:tblGrid>
                <a:gridCol w="3215957">
                  <a:extLst>
                    <a:ext uri="{9D8B030D-6E8A-4147-A177-3AD203B41FA5}">
                      <a16:colId xmlns:a16="http://schemas.microsoft.com/office/drawing/2014/main" val="1342122337"/>
                    </a:ext>
                  </a:extLst>
                </a:gridCol>
                <a:gridCol w="3215957">
                  <a:extLst>
                    <a:ext uri="{9D8B030D-6E8A-4147-A177-3AD203B41FA5}">
                      <a16:colId xmlns:a16="http://schemas.microsoft.com/office/drawing/2014/main" val="780596873"/>
                    </a:ext>
                  </a:extLst>
                </a:gridCol>
              </a:tblGrid>
              <a:tr h="1029591">
                <a:tc>
                  <a:txBody>
                    <a:bodyPr/>
                    <a:lstStyle/>
                    <a:p>
                      <a:pPr algn="ctr"/>
                      <a:r>
                        <a:rPr lang="en-GB" sz="2400" b="1" dirty="0">
                          <a:latin typeface="Century Gothic" panose="020B0502020202020204" pitchFamily="34" charset="0"/>
                        </a:rPr>
                        <a:t>Name of habitat sampled</a:t>
                      </a:r>
                    </a:p>
                  </a:txBody>
                  <a:tcPr/>
                </a:tc>
                <a:tc>
                  <a:txBody>
                    <a:bodyPr/>
                    <a:lstStyle/>
                    <a:p>
                      <a:pPr algn="ctr"/>
                      <a:r>
                        <a:rPr lang="en-GB" sz="2400" b="1">
                          <a:latin typeface="Century Gothic" panose="020B0502020202020204" pitchFamily="34" charset="0"/>
                        </a:rPr>
                        <a:t>Number of different plant species</a:t>
                      </a:r>
                    </a:p>
                  </a:txBody>
                  <a:tcPr/>
                </a:tc>
                <a:extLst>
                  <a:ext uri="{0D108BD9-81ED-4DB2-BD59-A6C34878D82A}">
                    <a16:rowId xmlns:a16="http://schemas.microsoft.com/office/drawing/2014/main" val="2698485430"/>
                  </a:ext>
                </a:extLst>
              </a:tr>
              <a:tr h="359891">
                <a:tc>
                  <a:txBody>
                    <a:bodyPr/>
                    <a:lstStyle/>
                    <a:p>
                      <a:pPr algn="ctr"/>
                      <a:r>
                        <a:rPr lang="en-GB" sz="2400">
                          <a:latin typeface="Century Gothic" panose="020B0502020202020204" pitchFamily="34" charset="0"/>
                        </a:rPr>
                        <a:t>Football field</a:t>
                      </a:r>
                    </a:p>
                  </a:txBody>
                  <a:tcPr/>
                </a:tc>
                <a:tc>
                  <a:txBody>
                    <a:bodyPr/>
                    <a:lstStyle/>
                    <a:p>
                      <a:pPr algn="ctr"/>
                      <a:r>
                        <a:rPr lang="en-GB" sz="2400">
                          <a:latin typeface="Century Gothic" panose="020B0502020202020204" pitchFamily="34" charset="0"/>
                        </a:rPr>
                        <a:t>4</a:t>
                      </a:r>
                    </a:p>
                  </a:txBody>
                  <a:tcPr/>
                </a:tc>
                <a:extLst>
                  <a:ext uri="{0D108BD9-81ED-4DB2-BD59-A6C34878D82A}">
                    <a16:rowId xmlns:a16="http://schemas.microsoft.com/office/drawing/2014/main" val="2240043625"/>
                  </a:ext>
                </a:extLst>
              </a:tr>
              <a:tr h="359891">
                <a:tc>
                  <a:txBody>
                    <a:bodyPr/>
                    <a:lstStyle/>
                    <a:p>
                      <a:pPr algn="ctr"/>
                      <a:r>
                        <a:rPr lang="en-GB" sz="2400">
                          <a:latin typeface="Century Gothic" panose="020B0502020202020204" pitchFamily="34" charset="0"/>
                        </a:rPr>
                        <a:t>Forest</a:t>
                      </a:r>
                    </a:p>
                  </a:txBody>
                  <a:tcPr/>
                </a:tc>
                <a:tc>
                  <a:txBody>
                    <a:bodyPr/>
                    <a:lstStyle/>
                    <a:p>
                      <a:pPr algn="ctr"/>
                      <a:r>
                        <a:rPr lang="en-GB" sz="2400">
                          <a:latin typeface="Century Gothic" panose="020B0502020202020204" pitchFamily="34" charset="0"/>
                        </a:rPr>
                        <a:t>17</a:t>
                      </a:r>
                    </a:p>
                  </a:txBody>
                  <a:tcPr/>
                </a:tc>
                <a:extLst>
                  <a:ext uri="{0D108BD9-81ED-4DB2-BD59-A6C34878D82A}">
                    <a16:rowId xmlns:a16="http://schemas.microsoft.com/office/drawing/2014/main" val="3122453494"/>
                  </a:ext>
                </a:extLst>
              </a:tr>
              <a:tr h="359891">
                <a:tc>
                  <a:txBody>
                    <a:bodyPr/>
                    <a:lstStyle/>
                    <a:p>
                      <a:pPr algn="ctr"/>
                      <a:r>
                        <a:rPr lang="en-GB" sz="2400">
                          <a:latin typeface="Century Gothic" panose="020B0502020202020204" pitchFamily="34" charset="0"/>
                        </a:rPr>
                        <a:t>Farmland</a:t>
                      </a:r>
                    </a:p>
                  </a:txBody>
                  <a:tcPr/>
                </a:tc>
                <a:tc>
                  <a:txBody>
                    <a:bodyPr/>
                    <a:lstStyle/>
                    <a:p>
                      <a:pPr algn="ctr"/>
                      <a:r>
                        <a:rPr lang="en-GB" sz="2400" dirty="0">
                          <a:latin typeface="Century Gothic" panose="020B0502020202020204" pitchFamily="34" charset="0"/>
                        </a:rPr>
                        <a:t>2</a:t>
                      </a:r>
                    </a:p>
                  </a:txBody>
                  <a:tcPr/>
                </a:tc>
                <a:extLst>
                  <a:ext uri="{0D108BD9-81ED-4DB2-BD59-A6C34878D82A}">
                    <a16:rowId xmlns:a16="http://schemas.microsoft.com/office/drawing/2014/main" val="4014014779"/>
                  </a:ext>
                </a:extLst>
              </a:tr>
            </a:tbl>
          </a:graphicData>
        </a:graphic>
      </p:graphicFrame>
    </p:spTree>
    <p:extLst>
      <p:ext uri="{BB962C8B-B14F-4D97-AF65-F5344CB8AC3E}">
        <p14:creationId xmlns:p14="http://schemas.microsoft.com/office/powerpoint/2010/main" val="17583446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5" end="5"/>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540000" y="1021104"/>
            <a:ext cx="7820221" cy="2585323"/>
          </a:xfrm>
          <a:prstGeom prst="rect">
            <a:avLst/>
          </a:prstGeom>
          <a:noFill/>
        </p:spPr>
        <p:txBody>
          <a:bodyPr wrap="square" lIns="0" tIns="0" rIns="0" bIns="0" rtlCol="0">
            <a:spAutoFit/>
          </a:bodyPr>
          <a:lstStyle/>
          <a:p>
            <a:r>
              <a:rPr lang="en-GB" sz="2400">
                <a:latin typeface="Century Gothic" panose="020B0502020202020204" pitchFamily="34" charset="0"/>
              </a:rPr>
              <a:t>The two most common sampling techniques are:</a:t>
            </a:r>
          </a:p>
          <a:p>
            <a:endParaRPr lang="en-GB" sz="2400">
              <a:latin typeface="Century Gothic" panose="020B0502020202020204" pitchFamily="34" charset="0"/>
            </a:endParaRPr>
          </a:p>
          <a:p>
            <a:r>
              <a:rPr lang="en-GB" sz="2400" b="1">
                <a:latin typeface="Century Gothic" panose="020B0502020202020204" pitchFamily="34" charset="0"/>
              </a:rPr>
              <a:t>Random sampling</a:t>
            </a:r>
          </a:p>
          <a:p>
            <a:pPr marL="342900" indent="-342900">
              <a:buFont typeface="Arial" panose="020B0604020202020204" pitchFamily="34" charset="0"/>
              <a:buChar char="•"/>
            </a:pPr>
            <a:r>
              <a:rPr lang="en-GB" sz="2400">
                <a:latin typeface="Century Gothic" panose="020B0502020202020204" pitchFamily="34" charset="0"/>
              </a:rPr>
              <a:t>Placing quadrats at </a:t>
            </a:r>
            <a:r>
              <a:rPr lang="en-GB" sz="2400" b="1">
                <a:latin typeface="Century Gothic" panose="020B0502020202020204" pitchFamily="34" charset="0"/>
              </a:rPr>
              <a:t>random coordinates</a:t>
            </a:r>
          </a:p>
          <a:p>
            <a:pPr marL="342900" indent="-342900">
              <a:buFont typeface="Arial" panose="020B0604020202020204" pitchFamily="34" charset="0"/>
              <a:buChar char="•"/>
            </a:pPr>
            <a:r>
              <a:rPr lang="en-GB" sz="2400">
                <a:latin typeface="Century Gothic" panose="020B0502020202020204" pitchFamily="34" charset="0"/>
              </a:rPr>
              <a:t>Used for investigating the number of organisms in a species, species diversity or percentage cover</a:t>
            </a:r>
          </a:p>
          <a:p>
            <a:endParaRPr lang="en-GB" sz="2400">
              <a:latin typeface="Century Gothic" panose="020B0502020202020204" pitchFamily="34" charset="0"/>
            </a:endParaRPr>
          </a:p>
        </p:txBody>
      </p:sp>
      <p:sp>
        <p:nvSpPr>
          <p:cNvPr id="3" name="Title 2">
            <a:extLst>
              <a:ext uri="{FF2B5EF4-FFF2-40B4-BE49-F238E27FC236}">
                <a16:creationId xmlns:a16="http://schemas.microsoft.com/office/drawing/2014/main" id="{42B0A0BB-E1B0-7240-89EE-FD565B8E85D6}"/>
              </a:ext>
            </a:extLst>
          </p:cNvPr>
          <p:cNvSpPr>
            <a:spLocks noGrp="1"/>
          </p:cNvSpPr>
          <p:nvPr>
            <p:ph type="title"/>
          </p:nvPr>
        </p:nvSpPr>
        <p:spPr/>
        <p:txBody>
          <a:bodyPr>
            <a:normAutofit/>
          </a:bodyPr>
          <a:lstStyle/>
          <a:p>
            <a:r>
              <a:rPr lang="en-GB">
                <a:latin typeface="Century Gothic" panose="020B0502020202020204" pitchFamily="34" charset="0"/>
              </a:rPr>
              <a:t>Sampling techniques</a:t>
            </a:r>
            <a:endParaRPr lang="en-GB" dirty="0">
              <a:latin typeface="Century Gothic" panose="020B0502020202020204" pitchFamily="34" charset="0"/>
            </a:endParaRPr>
          </a:p>
        </p:txBody>
      </p:sp>
      <p:sp>
        <p:nvSpPr>
          <p:cNvPr id="2" name="Rectangle 1">
            <a:extLst>
              <a:ext uri="{FF2B5EF4-FFF2-40B4-BE49-F238E27FC236}">
                <a16:creationId xmlns:a16="http://schemas.microsoft.com/office/drawing/2014/main" id="{84E0D01C-ADAE-4D10-8CB6-C0BB2DA23D7D}"/>
              </a:ext>
            </a:extLst>
          </p:cNvPr>
          <p:cNvSpPr/>
          <p:nvPr/>
        </p:nvSpPr>
        <p:spPr>
          <a:xfrm>
            <a:off x="443803" y="4025467"/>
            <a:ext cx="7022850" cy="1938992"/>
          </a:xfrm>
          <a:prstGeom prst="rect">
            <a:avLst/>
          </a:prstGeom>
        </p:spPr>
        <p:txBody>
          <a:bodyPr wrap="square">
            <a:spAutoFit/>
          </a:bodyPr>
          <a:lstStyle/>
          <a:p>
            <a:r>
              <a:rPr lang="en-GB" sz="2400" b="1">
                <a:latin typeface="Century Gothic" panose="020B0502020202020204" pitchFamily="34" charset="0"/>
              </a:rPr>
              <a:t>Systematic sampling</a:t>
            </a:r>
          </a:p>
          <a:p>
            <a:pPr marL="342900" indent="-342900">
              <a:buFont typeface="Arial" panose="020B0604020202020204" pitchFamily="34" charset="0"/>
              <a:buChar char="•"/>
            </a:pPr>
            <a:r>
              <a:rPr lang="en-GB" sz="2400">
                <a:latin typeface="Century Gothic" panose="020B0502020202020204" pitchFamily="34" charset="0"/>
              </a:rPr>
              <a:t>Placing quadrats at </a:t>
            </a:r>
            <a:r>
              <a:rPr lang="en-GB" sz="2400" b="1">
                <a:latin typeface="Century Gothic" panose="020B0502020202020204" pitchFamily="34" charset="0"/>
              </a:rPr>
              <a:t>regular intervals </a:t>
            </a:r>
            <a:r>
              <a:rPr lang="en-GB" sz="2400">
                <a:latin typeface="Century Gothic" panose="020B0502020202020204" pitchFamily="34" charset="0"/>
              </a:rPr>
              <a:t>along a transect line</a:t>
            </a:r>
          </a:p>
          <a:p>
            <a:pPr marL="342900" indent="-342900">
              <a:buFont typeface="Arial" panose="020B0604020202020204" pitchFamily="34" charset="0"/>
              <a:buChar char="•"/>
            </a:pPr>
            <a:r>
              <a:rPr lang="en-GB" sz="2400">
                <a:latin typeface="Century Gothic" panose="020B0502020202020204" pitchFamily="34" charset="0"/>
              </a:rPr>
              <a:t>Used for investigating the </a:t>
            </a:r>
            <a:r>
              <a:rPr lang="en-GB" sz="2400" b="1">
                <a:latin typeface="Century Gothic" panose="020B0502020202020204" pitchFamily="34" charset="0"/>
              </a:rPr>
              <a:t>effect</a:t>
            </a:r>
            <a:r>
              <a:rPr lang="en-GB" sz="2400">
                <a:latin typeface="Century Gothic" panose="020B0502020202020204" pitchFamily="34" charset="0"/>
              </a:rPr>
              <a:t> of an abiotic factor</a:t>
            </a:r>
          </a:p>
        </p:txBody>
      </p:sp>
      <p:grpSp>
        <p:nvGrpSpPr>
          <p:cNvPr id="6" name="Google Shape;131;p3">
            <a:extLst>
              <a:ext uri="{FF2B5EF4-FFF2-40B4-BE49-F238E27FC236}">
                <a16:creationId xmlns:a16="http://schemas.microsoft.com/office/drawing/2014/main" id="{A9631455-1097-4109-8599-F92FBCC81185}"/>
              </a:ext>
            </a:extLst>
          </p:cNvPr>
          <p:cNvGrpSpPr/>
          <p:nvPr/>
        </p:nvGrpSpPr>
        <p:grpSpPr>
          <a:xfrm>
            <a:off x="7466653" y="4421377"/>
            <a:ext cx="3841500" cy="1543082"/>
            <a:chOff x="1545848" y="3637280"/>
            <a:chExt cx="5281032" cy="1375896"/>
          </a:xfrm>
        </p:grpSpPr>
        <p:sp>
          <p:nvSpPr>
            <p:cNvPr id="8" name="Google Shape;132;p3">
              <a:extLst>
                <a:ext uri="{FF2B5EF4-FFF2-40B4-BE49-F238E27FC236}">
                  <a16:creationId xmlns:a16="http://schemas.microsoft.com/office/drawing/2014/main" id="{4AFBA26D-7833-4CE8-BB93-3789A6310B61}"/>
                </a:ext>
              </a:extLst>
            </p:cNvPr>
            <p:cNvSpPr/>
            <p:nvPr/>
          </p:nvSpPr>
          <p:spPr>
            <a:xfrm>
              <a:off x="1545848" y="3637280"/>
              <a:ext cx="5281032" cy="1375896"/>
            </a:xfrm>
            <a:custGeom>
              <a:avLst/>
              <a:gdLst/>
              <a:ahLst/>
              <a:cxnLst/>
              <a:rect l="l" t="t" r="r" b="b"/>
              <a:pathLst>
                <a:path w="4977472" h="1270000" extrusionOk="0">
                  <a:moveTo>
                    <a:pt x="1869440" y="91440"/>
                  </a:moveTo>
                  <a:cubicBezTo>
                    <a:pt x="1808480" y="88053"/>
                    <a:pt x="1831161" y="54249"/>
                    <a:pt x="1808480" y="40640"/>
                  </a:cubicBezTo>
                  <a:cubicBezTo>
                    <a:pt x="1801306" y="36336"/>
                    <a:pt x="1719427" y="20797"/>
                    <a:pt x="1717040" y="20320"/>
                  </a:cubicBezTo>
                  <a:cubicBezTo>
                    <a:pt x="1683173" y="23707"/>
                    <a:pt x="1648604" y="22827"/>
                    <a:pt x="1615440" y="30480"/>
                  </a:cubicBezTo>
                  <a:cubicBezTo>
                    <a:pt x="1603542" y="33226"/>
                    <a:pt x="1595882" y="45339"/>
                    <a:pt x="1584960" y="50800"/>
                  </a:cubicBezTo>
                  <a:cubicBezTo>
                    <a:pt x="1568648" y="58956"/>
                    <a:pt x="1549501" y="61258"/>
                    <a:pt x="1534160" y="71120"/>
                  </a:cubicBezTo>
                  <a:cubicBezTo>
                    <a:pt x="1501679" y="92001"/>
                    <a:pt x="1477257" y="124971"/>
                    <a:pt x="1442720" y="142240"/>
                  </a:cubicBezTo>
                  <a:cubicBezTo>
                    <a:pt x="1406967" y="160116"/>
                    <a:pt x="1344331" y="189829"/>
                    <a:pt x="1320800" y="213360"/>
                  </a:cubicBezTo>
                  <a:cubicBezTo>
                    <a:pt x="1307253" y="226907"/>
                    <a:pt x="1296588" y="244143"/>
                    <a:pt x="1280160" y="254000"/>
                  </a:cubicBezTo>
                  <a:cubicBezTo>
                    <a:pt x="1262492" y="264601"/>
                    <a:pt x="1203121" y="278340"/>
                    <a:pt x="1178560" y="284480"/>
                  </a:cubicBezTo>
                  <a:lnTo>
                    <a:pt x="711200" y="274320"/>
                  </a:lnTo>
                  <a:cubicBezTo>
                    <a:pt x="456609" y="264891"/>
                    <a:pt x="894664" y="247613"/>
                    <a:pt x="467360" y="274320"/>
                  </a:cubicBezTo>
                  <a:cubicBezTo>
                    <a:pt x="457200" y="277707"/>
                    <a:pt x="446179" y="279167"/>
                    <a:pt x="436880" y="284480"/>
                  </a:cubicBezTo>
                  <a:cubicBezTo>
                    <a:pt x="422178" y="292881"/>
                    <a:pt x="410112" y="305249"/>
                    <a:pt x="396240" y="314960"/>
                  </a:cubicBezTo>
                  <a:cubicBezTo>
                    <a:pt x="376233" y="328965"/>
                    <a:pt x="355884" y="342489"/>
                    <a:pt x="335280" y="355600"/>
                  </a:cubicBezTo>
                  <a:cubicBezTo>
                    <a:pt x="228326" y="423662"/>
                    <a:pt x="336984" y="345219"/>
                    <a:pt x="243840" y="426720"/>
                  </a:cubicBezTo>
                  <a:cubicBezTo>
                    <a:pt x="178216" y="484141"/>
                    <a:pt x="200125" y="435231"/>
                    <a:pt x="132080" y="548640"/>
                  </a:cubicBezTo>
                  <a:cubicBezTo>
                    <a:pt x="121920" y="565573"/>
                    <a:pt x="112066" y="582694"/>
                    <a:pt x="101600" y="599440"/>
                  </a:cubicBezTo>
                  <a:cubicBezTo>
                    <a:pt x="95128" y="609795"/>
                    <a:pt x="86741" y="618998"/>
                    <a:pt x="81280" y="629920"/>
                  </a:cubicBezTo>
                  <a:cubicBezTo>
                    <a:pt x="42493" y="707494"/>
                    <a:pt x="114342" y="602770"/>
                    <a:pt x="40640" y="701040"/>
                  </a:cubicBezTo>
                  <a:cubicBezTo>
                    <a:pt x="37253" y="711200"/>
                    <a:pt x="35269" y="721941"/>
                    <a:pt x="30480" y="731520"/>
                  </a:cubicBezTo>
                  <a:cubicBezTo>
                    <a:pt x="25019" y="742442"/>
                    <a:pt x="14970" y="750777"/>
                    <a:pt x="10160" y="762000"/>
                  </a:cubicBezTo>
                  <a:cubicBezTo>
                    <a:pt x="4659" y="774835"/>
                    <a:pt x="3387" y="789093"/>
                    <a:pt x="0" y="802640"/>
                  </a:cubicBezTo>
                  <a:cubicBezTo>
                    <a:pt x="3387" y="853440"/>
                    <a:pt x="1790" y="904820"/>
                    <a:pt x="10160" y="955040"/>
                  </a:cubicBezTo>
                  <a:cubicBezTo>
                    <a:pt x="14967" y="983881"/>
                    <a:pt x="42606" y="990545"/>
                    <a:pt x="60960" y="1005840"/>
                  </a:cubicBezTo>
                  <a:cubicBezTo>
                    <a:pt x="71998" y="1015038"/>
                    <a:pt x="79485" y="1028350"/>
                    <a:pt x="91440" y="1036320"/>
                  </a:cubicBezTo>
                  <a:cubicBezTo>
                    <a:pt x="100351" y="1042261"/>
                    <a:pt x="112076" y="1042261"/>
                    <a:pt x="121920" y="1046480"/>
                  </a:cubicBezTo>
                  <a:cubicBezTo>
                    <a:pt x="164130" y="1064570"/>
                    <a:pt x="173064" y="1078711"/>
                    <a:pt x="223520" y="1087120"/>
                  </a:cubicBezTo>
                  <a:cubicBezTo>
                    <a:pt x="243840" y="1090507"/>
                    <a:pt x="264087" y="1094367"/>
                    <a:pt x="284480" y="1097280"/>
                  </a:cubicBezTo>
                  <a:cubicBezTo>
                    <a:pt x="311510" y="1101141"/>
                    <a:pt x="338827" y="1102951"/>
                    <a:pt x="365760" y="1107440"/>
                  </a:cubicBezTo>
                  <a:cubicBezTo>
                    <a:pt x="379534" y="1109736"/>
                    <a:pt x="392599" y="1115477"/>
                    <a:pt x="406400" y="1117600"/>
                  </a:cubicBezTo>
                  <a:cubicBezTo>
                    <a:pt x="436711" y="1122263"/>
                    <a:pt x="467481" y="1123423"/>
                    <a:pt x="497840" y="1127760"/>
                  </a:cubicBezTo>
                  <a:cubicBezTo>
                    <a:pt x="514935" y="1130202"/>
                    <a:pt x="531887" y="1133732"/>
                    <a:pt x="548640" y="1137920"/>
                  </a:cubicBezTo>
                  <a:cubicBezTo>
                    <a:pt x="572559" y="1143900"/>
                    <a:pt x="595440" y="1154187"/>
                    <a:pt x="619760" y="1158240"/>
                  </a:cubicBezTo>
                  <a:cubicBezTo>
                    <a:pt x="656658" y="1164390"/>
                    <a:pt x="694282" y="1164853"/>
                    <a:pt x="731520" y="1168400"/>
                  </a:cubicBezTo>
                  <a:cubicBezTo>
                    <a:pt x="909779" y="1185377"/>
                    <a:pt x="763042" y="1174180"/>
                    <a:pt x="995680" y="1188720"/>
                  </a:cubicBezTo>
                  <a:cubicBezTo>
                    <a:pt x="1116158" y="1218840"/>
                    <a:pt x="925419" y="1172636"/>
                    <a:pt x="1107440" y="1209040"/>
                  </a:cubicBezTo>
                  <a:cubicBezTo>
                    <a:pt x="1134825" y="1214517"/>
                    <a:pt x="1161008" y="1225896"/>
                    <a:pt x="1188720" y="1229360"/>
                  </a:cubicBezTo>
                  <a:cubicBezTo>
                    <a:pt x="1215813" y="1232747"/>
                    <a:pt x="1243163" y="1234488"/>
                    <a:pt x="1270000" y="1239520"/>
                  </a:cubicBezTo>
                  <a:cubicBezTo>
                    <a:pt x="1297449" y="1244667"/>
                    <a:pt x="1323895" y="1254363"/>
                    <a:pt x="1351280" y="1259840"/>
                  </a:cubicBezTo>
                  <a:lnTo>
                    <a:pt x="1402080" y="1270000"/>
                  </a:lnTo>
                  <a:cubicBezTo>
                    <a:pt x="1571413" y="1266613"/>
                    <a:pt x="1740899" y="1267770"/>
                    <a:pt x="1910080" y="1259840"/>
                  </a:cubicBezTo>
                  <a:cubicBezTo>
                    <a:pt x="1914387" y="1259638"/>
                    <a:pt x="2061251" y="1240779"/>
                    <a:pt x="2103120" y="1229360"/>
                  </a:cubicBezTo>
                  <a:cubicBezTo>
                    <a:pt x="2225848" y="1195889"/>
                    <a:pt x="2099217" y="1218306"/>
                    <a:pt x="2235200" y="1198880"/>
                  </a:cubicBezTo>
                  <a:cubicBezTo>
                    <a:pt x="2286002" y="1177108"/>
                    <a:pt x="2315074" y="1162318"/>
                    <a:pt x="2367280" y="1148080"/>
                  </a:cubicBezTo>
                  <a:cubicBezTo>
                    <a:pt x="2383940" y="1143536"/>
                    <a:pt x="2401420" y="1142464"/>
                    <a:pt x="2418080" y="1137920"/>
                  </a:cubicBezTo>
                  <a:cubicBezTo>
                    <a:pt x="2559875" y="1099249"/>
                    <a:pt x="2406074" y="1132193"/>
                    <a:pt x="2529840" y="1107440"/>
                  </a:cubicBezTo>
                  <a:cubicBezTo>
                    <a:pt x="2550160" y="1097280"/>
                    <a:pt x="2569706" y="1085397"/>
                    <a:pt x="2590800" y="1076960"/>
                  </a:cubicBezTo>
                  <a:cubicBezTo>
                    <a:pt x="2620631" y="1065028"/>
                    <a:pt x="2651071" y="1054272"/>
                    <a:pt x="2682240" y="1046480"/>
                  </a:cubicBezTo>
                  <a:cubicBezTo>
                    <a:pt x="2695787" y="1043093"/>
                    <a:pt x="2709805" y="1041223"/>
                    <a:pt x="2722880" y="1036320"/>
                  </a:cubicBezTo>
                  <a:cubicBezTo>
                    <a:pt x="2737061" y="1031002"/>
                    <a:pt x="2749152" y="1020789"/>
                    <a:pt x="2763520" y="1016000"/>
                  </a:cubicBezTo>
                  <a:cubicBezTo>
                    <a:pt x="2790014" y="1007169"/>
                    <a:pt x="2818306" y="1004511"/>
                    <a:pt x="2844800" y="995680"/>
                  </a:cubicBezTo>
                  <a:cubicBezTo>
                    <a:pt x="2854960" y="992293"/>
                    <a:pt x="2864948" y="988338"/>
                    <a:pt x="2875280" y="985520"/>
                  </a:cubicBezTo>
                  <a:cubicBezTo>
                    <a:pt x="2902223" y="978172"/>
                    <a:pt x="2930066" y="974031"/>
                    <a:pt x="2956560" y="965200"/>
                  </a:cubicBezTo>
                  <a:cubicBezTo>
                    <a:pt x="2966720" y="961813"/>
                    <a:pt x="2976503" y="956956"/>
                    <a:pt x="2987040" y="955040"/>
                  </a:cubicBezTo>
                  <a:cubicBezTo>
                    <a:pt x="3013904" y="950156"/>
                    <a:pt x="3041227" y="948267"/>
                    <a:pt x="3068320" y="944880"/>
                  </a:cubicBezTo>
                  <a:cubicBezTo>
                    <a:pt x="3186853" y="948267"/>
                    <a:pt x="3305479" y="949262"/>
                    <a:pt x="3423920" y="955040"/>
                  </a:cubicBezTo>
                  <a:cubicBezTo>
                    <a:pt x="3444378" y="956038"/>
                    <a:pt x="3512910" y="971220"/>
                    <a:pt x="3535680" y="975360"/>
                  </a:cubicBezTo>
                  <a:cubicBezTo>
                    <a:pt x="3555948" y="979045"/>
                    <a:pt x="3576735" y="980212"/>
                    <a:pt x="3596640" y="985520"/>
                  </a:cubicBezTo>
                  <a:cubicBezTo>
                    <a:pt x="3627684" y="993798"/>
                    <a:pt x="3656274" y="1011456"/>
                    <a:pt x="3688080" y="1016000"/>
                  </a:cubicBezTo>
                  <a:cubicBezTo>
                    <a:pt x="3711787" y="1019387"/>
                    <a:pt x="3735578" y="1022223"/>
                    <a:pt x="3759200" y="1026160"/>
                  </a:cubicBezTo>
                  <a:cubicBezTo>
                    <a:pt x="3776234" y="1028999"/>
                    <a:pt x="3793010" y="1033231"/>
                    <a:pt x="3810000" y="1036320"/>
                  </a:cubicBezTo>
                  <a:cubicBezTo>
                    <a:pt x="3830268" y="1040005"/>
                    <a:pt x="3850692" y="1042795"/>
                    <a:pt x="3870960" y="1046480"/>
                  </a:cubicBezTo>
                  <a:cubicBezTo>
                    <a:pt x="3887950" y="1049569"/>
                    <a:pt x="3904770" y="1053551"/>
                    <a:pt x="3921760" y="1056640"/>
                  </a:cubicBezTo>
                  <a:cubicBezTo>
                    <a:pt x="3942028" y="1060325"/>
                    <a:pt x="3962452" y="1063115"/>
                    <a:pt x="3982720" y="1066800"/>
                  </a:cubicBezTo>
                  <a:cubicBezTo>
                    <a:pt x="3999710" y="1069889"/>
                    <a:pt x="4016452" y="1074334"/>
                    <a:pt x="4033520" y="1076960"/>
                  </a:cubicBezTo>
                  <a:cubicBezTo>
                    <a:pt x="4060507" y="1081112"/>
                    <a:pt x="4087707" y="1083733"/>
                    <a:pt x="4114800" y="1087120"/>
                  </a:cubicBezTo>
                  <a:lnTo>
                    <a:pt x="4612640" y="1076960"/>
                  </a:lnTo>
                  <a:cubicBezTo>
                    <a:pt x="4629897" y="1076321"/>
                    <a:pt x="4646614" y="1070683"/>
                    <a:pt x="4663440" y="1066800"/>
                  </a:cubicBezTo>
                  <a:cubicBezTo>
                    <a:pt x="4690652" y="1060520"/>
                    <a:pt x="4717627" y="1053253"/>
                    <a:pt x="4744720" y="1046480"/>
                  </a:cubicBezTo>
                  <a:cubicBezTo>
                    <a:pt x="4758267" y="1043093"/>
                    <a:pt x="4772395" y="1041506"/>
                    <a:pt x="4785360" y="1036320"/>
                  </a:cubicBezTo>
                  <a:cubicBezTo>
                    <a:pt x="4802293" y="1029547"/>
                    <a:pt x="4819020" y="1022233"/>
                    <a:pt x="4836160" y="1016000"/>
                  </a:cubicBezTo>
                  <a:cubicBezTo>
                    <a:pt x="4856290" y="1008680"/>
                    <a:pt x="4897120" y="995680"/>
                    <a:pt x="4897120" y="995680"/>
                  </a:cubicBezTo>
                  <a:cubicBezTo>
                    <a:pt x="4912774" y="983940"/>
                    <a:pt x="4966133" y="949847"/>
                    <a:pt x="4968240" y="924560"/>
                  </a:cubicBezTo>
                  <a:cubicBezTo>
                    <a:pt x="4986994" y="699517"/>
                    <a:pt x="4983487" y="769631"/>
                    <a:pt x="4897120" y="640080"/>
                  </a:cubicBezTo>
                  <a:cubicBezTo>
                    <a:pt x="4890347" y="629920"/>
                    <a:pt x="4885434" y="618234"/>
                    <a:pt x="4876800" y="609600"/>
                  </a:cubicBezTo>
                  <a:cubicBezTo>
                    <a:pt x="4868166" y="600966"/>
                    <a:pt x="4856256" y="596377"/>
                    <a:pt x="4846320" y="589280"/>
                  </a:cubicBezTo>
                  <a:cubicBezTo>
                    <a:pt x="4832541" y="579438"/>
                    <a:pt x="4817654" y="570774"/>
                    <a:pt x="4805680" y="558800"/>
                  </a:cubicBezTo>
                  <a:cubicBezTo>
                    <a:pt x="4793706" y="546826"/>
                    <a:pt x="4787856" y="529410"/>
                    <a:pt x="4775200" y="518160"/>
                  </a:cubicBezTo>
                  <a:cubicBezTo>
                    <a:pt x="4756947" y="501935"/>
                    <a:pt x="4714240" y="477520"/>
                    <a:pt x="4714240" y="477520"/>
                  </a:cubicBezTo>
                  <a:cubicBezTo>
                    <a:pt x="4660053" y="396240"/>
                    <a:pt x="4731173" y="494453"/>
                    <a:pt x="4663440" y="426720"/>
                  </a:cubicBezTo>
                  <a:cubicBezTo>
                    <a:pt x="4654806" y="418086"/>
                    <a:pt x="4651754" y="404874"/>
                    <a:pt x="4643120" y="396240"/>
                  </a:cubicBezTo>
                  <a:cubicBezTo>
                    <a:pt x="4634486" y="387606"/>
                    <a:pt x="4621911" y="383867"/>
                    <a:pt x="4612640" y="375920"/>
                  </a:cubicBezTo>
                  <a:cubicBezTo>
                    <a:pt x="4598094" y="363452"/>
                    <a:pt x="4586546" y="347748"/>
                    <a:pt x="4572000" y="335280"/>
                  </a:cubicBezTo>
                  <a:cubicBezTo>
                    <a:pt x="4539071" y="307055"/>
                    <a:pt x="4506486" y="278058"/>
                    <a:pt x="4470400" y="254000"/>
                  </a:cubicBezTo>
                  <a:cubicBezTo>
                    <a:pt x="4460240" y="247227"/>
                    <a:pt x="4449559" y="241177"/>
                    <a:pt x="4439920" y="233680"/>
                  </a:cubicBezTo>
                  <a:cubicBezTo>
                    <a:pt x="4427562" y="224069"/>
                    <a:pt x="4360678" y="165442"/>
                    <a:pt x="4338320" y="152400"/>
                  </a:cubicBezTo>
                  <a:cubicBezTo>
                    <a:pt x="4312155" y="137137"/>
                    <a:pt x="4284133" y="125307"/>
                    <a:pt x="4257040" y="111760"/>
                  </a:cubicBezTo>
                  <a:cubicBezTo>
                    <a:pt x="4243493" y="104987"/>
                    <a:pt x="4230768" y="96229"/>
                    <a:pt x="4216400" y="91440"/>
                  </a:cubicBezTo>
                  <a:cubicBezTo>
                    <a:pt x="4196080" y="84667"/>
                    <a:pt x="4175327" y="79075"/>
                    <a:pt x="4155440" y="71120"/>
                  </a:cubicBezTo>
                  <a:cubicBezTo>
                    <a:pt x="4037473" y="23933"/>
                    <a:pt x="4196438" y="81459"/>
                    <a:pt x="4074160" y="20320"/>
                  </a:cubicBezTo>
                  <a:cubicBezTo>
                    <a:pt x="4049020" y="7750"/>
                    <a:pt x="3948013" y="659"/>
                    <a:pt x="3942080" y="0"/>
                  </a:cubicBezTo>
                  <a:cubicBezTo>
                    <a:pt x="3867573" y="3387"/>
                    <a:pt x="3792818" y="3198"/>
                    <a:pt x="3718560" y="10160"/>
                  </a:cubicBezTo>
                  <a:cubicBezTo>
                    <a:pt x="3684173" y="13384"/>
                    <a:pt x="3651115" y="25357"/>
                    <a:pt x="3616960" y="30480"/>
                  </a:cubicBezTo>
                  <a:cubicBezTo>
                    <a:pt x="3476888" y="51491"/>
                    <a:pt x="3559812" y="29718"/>
                    <a:pt x="3454400" y="50800"/>
                  </a:cubicBezTo>
                  <a:cubicBezTo>
                    <a:pt x="3440708" y="53538"/>
                    <a:pt x="3427186" y="57124"/>
                    <a:pt x="3413760" y="60960"/>
                  </a:cubicBezTo>
                  <a:cubicBezTo>
                    <a:pt x="3403462" y="63902"/>
                    <a:pt x="3393865" y="69492"/>
                    <a:pt x="3383280" y="71120"/>
                  </a:cubicBezTo>
                  <a:cubicBezTo>
                    <a:pt x="3349640" y="76295"/>
                    <a:pt x="3315482" y="77303"/>
                    <a:pt x="3281680" y="81280"/>
                  </a:cubicBezTo>
                  <a:cubicBezTo>
                    <a:pt x="3062227" y="107098"/>
                    <a:pt x="3443982" y="83391"/>
                    <a:pt x="2915920" y="101600"/>
                  </a:cubicBezTo>
                  <a:cubicBezTo>
                    <a:pt x="2882053" y="104987"/>
                    <a:pt x="2848356" y="111760"/>
                    <a:pt x="2814320" y="111760"/>
                  </a:cubicBezTo>
                  <a:cubicBezTo>
                    <a:pt x="2482107" y="111760"/>
                    <a:pt x="2551480" y="120447"/>
                    <a:pt x="2377440" y="91440"/>
                  </a:cubicBezTo>
                  <a:cubicBezTo>
                    <a:pt x="2277429" y="51435"/>
                    <a:pt x="2350253" y="74499"/>
                    <a:pt x="2174240" y="60960"/>
                  </a:cubicBezTo>
                  <a:cubicBezTo>
                    <a:pt x="1966426" y="44974"/>
                    <a:pt x="1930400" y="94827"/>
                    <a:pt x="1869440" y="91440"/>
                  </a:cubicBezTo>
                  <a:close/>
                </a:path>
              </a:pathLst>
            </a:custGeom>
            <a:solidFill>
              <a:srgbClr val="92D05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 name="Google Shape;133;p3">
              <a:extLst>
                <a:ext uri="{FF2B5EF4-FFF2-40B4-BE49-F238E27FC236}">
                  <a16:creationId xmlns:a16="http://schemas.microsoft.com/office/drawing/2014/main" id="{F62DFD80-E811-4F5D-A88B-311ACA889207}"/>
                </a:ext>
              </a:extLst>
            </p:cNvPr>
            <p:cNvSpPr/>
            <p:nvPr/>
          </p:nvSpPr>
          <p:spPr>
            <a:xfrm>
              <a:off x="5159896" y="3795504"/>
              <a:ext cx="937880" cy="701040"/>
            </a:xfrm>
            <a:custGeom>
              <a:avLst/>
              <a:gdLst/>
              <a:ahLst/>
              <a:cxnLst/>
              <a:rect l="l" t="t" r="r" b="b"/>
              <a:pathLst>
                <a:path w="599440" h="701040" extrusionOk="0">
                  <a:moveTo>
                    <a:pt x="487680" y="193040"/>
                  </a:moveTo>
                  <a:cubicBezTo>
                    <a:pt x="470747" y="179493"/>
                    <a:pt x="452214" y="167734"/>
                    <a:pt x="436880" y="152400"/>
                  </a:cubicBezTo>
                  <a:cubicBezTo>
                    <a:pt x="428246" y="143766"/>
                    <a:pt x="425750" y="129961"/>
                    <a:pt x="416560" y="121920"/>
                  </a:cubicBezTo>
                  <a:cubicBezTo>
                    <a:pt x="398181" y="105838"/>
                    <a:pt x="372869" y="98549"/>
                    <a:pt x="355600" y="81280"/>
                  </a:cubicBezTo>
                  <a:cubicBezTo>
                    <a:pt x="266552" y="-7768"/>
                    <a:pt x="379510" y="101205"/>
                    <a:pt x="294640" y="30480"/>
                  </a:cubicBezTo>
                  <a:cubicBezTo>
                    <a:pt x="283602" y="21282"/>
                    <a:pt x="274320" y="10160"/>
                    <a:pt x="264160" y="0"/>
                  </a:cubicBezTo>
                  <a:cubicBezTo>
                    <a:pt x="173466" y="6976"/>
                    <a:pt x="154009" y="-13194"/>
                    <a:pt x="101600" y="30480"/>
                  </a:cubicBezTo>
                  <a:cubicBezTo>
                    <a:pt x="90562" y="39678"/>
                    <a:pt x="79941" y="49618"/>
                    <a:pt x="71120" y="60960"/>
                  </a:cubicBezTo>
                  <a:cubicBezTo>
                    <a:pt x="56127" y="80237"/>
                    <a:pt x="30480" y="121920"/>
                    <a:pt x="30480" y="121920"/>
                  </a:cubicBezTo>
                  <a:cubicBezTo>
                    <a:pt x="27093" y="135467"/>
                    <a:pt x="24156" y="149134"/>
                    <a:pt x="20320" y="162560"/>
                  </a:cubicBezTo>
                  <a:cubicBezTo>
                    <a:pt x="17378" y="172858"/>
                    <a:pt x="12483" y="182585"/>
                    <a:pt x="10160" y="193040"/>
                  </a:cubicBezTo>
                  <a:cubicBezTo>
                    <a:pt x="5691" y="213150"/>
                    <a:pt x="3387" y="233680"/>
                    <a:pt x="0" y="254000"/>
                  </a:cubicBezTo>
                  <a:cubicBezTo>
                    <a:pt x="3387" y="311573"/>
                    <a:pt x="4421" y="369333"/>
                    <a:pt x="10160" y="426720"/>
                  </a:cubicBezTo>
                  <a:cubicBezTo>
                    <a:pt x="11226" y="437376"/>
                    <a:pt x="17378" y="446902"/>
                    <a:pt x="20320" y="457200"/>
                  </a:cubicBezTo>
                  <a:cubicBezTo>
                    <a:pt x="24156" y="470626"/>
                    <a:pt x="24235" y="485351"/>
                    <a:pt x="30480" y="497840"/>
                  </a:cubicBezTo>
                  <a:cubicBezTo>
                    <a:pt x="42151" y="521183"/>
                    <a:pt x="75584" y="570697"/>
                    <a:pt x="101600" y="589280"/>
                  </a:cubicBezTo>
                  <a:cubicBezTo>
                    <a:pt x="113925" y="598083"/>
                    <a:pt x="129915" y="600797"/>
                    <a:pt x="142240" y="609600"/>
                  </a:cubicBezTo>
                  <a:cubicBezTo>
                    <a:pt x="153932" y="617951"/>
                    <a:pt x="161028" y="631729"/>
                    <a:pt x="172720" y="640080"/>
                  </a:cubicBezTo>
                  <a:cubicBezTo>
                    <a:pt x="206416" y="664149"/>
                    <a:pt x="210675" y="656346"/>
                    <a:pt x="243840" y="670560"/>
                  </a:cubicBezTo>
                  <a:cubicBezTo>
                    <a:pt x="331723" y="708224"/>
                    <a:pt x="243479" y="677213"/>
                    <a:pt x="314960" y="701040"/>
                  </a:cubicBezTo>
                  <a:cubicBezTo>
                    <a:pt x="340170" y="699101"/>
                    <a:pt x="433659" y="702651"/>
                    <a:pt x="477520" y="680720"/>
                  </a:cubicBezTo>
                  <a:cubicBezTo>
                    <a:pt x="488442" y="675259"/>
                    <a:pt x="497840" y="667173"/>
                    <a:pt x="508000" y="660400"/>
                  </a:cubicBezTo>
                  <a:lnTo>
                    <a:pt x="568960" y="568960"/>
                  </a:lnTo>
                  <a:cubicBezTo>
                    <a:pt x="575733" y="558800"/>
                    <a:pt x="585419" y="550064"/>
                    <a:pt x="589280" y="538480"/>
                  </a:cubicBezTo>
                  <a:lnTo>
                    <a:pt x="599440" y="508000"/>
                  </a:lnTo>
                  <a:cubicBezTo>
                    <a:pt x="597835" y="485525"/>
                    <a:pt x="602212" y="381465"/>
                    <a:pt x="579120" y="335280"/>
                  </a:cubicBezTo>
                  <a:cubicBezTo>
                    <a:pt x="573659" y="324358"/>
                    <a:pt x="566617" y="314181"/>
                    <a:pt x="558800" y="304800"/>
                  </a:cubicBezTo>
                  <a:cubicBezTo>
                    <a:pt x="549602" y="293762"/>
                    <a:pt x="537518" y="285358"/>
                    <a:pt x="528320" y="274320"/>
                  </a:cubicBezTo>
                  <a:cubicBezTo>
                    <a:pt x="492969" y="231899"/>
                    <a:pt x="527557" y="250359"/>
                    <a:pt x="477520" y="233680"/>
                  </a:cubicBezTo>
                  <a:lnTo>
                    <a:pt x="487680" y="193040"/>
                  </a:lnTo>
                  <a:close/>
                </a:path>
              </a:pathLst>
            </a:custGeom>
            <a:solidFill>
              <a:schemeClr val="accent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nvGrpSpPr>
          <p:cNvPr id="10" name="Google Shape;134;p3">
            <a:extLst>
              <a:ext uri="{FF2B5EF4-FFF2-40B4-BE49-F238E27FC236}">
                <a16:creationId xmlns:a16="http://schemas.microsoft.com/office/drawing/2014/main" id="{41BAD79E-9888-4A86-AF7C-6739F57CAB58}"/>
              </a:ext>
            </a:extLst>
          </p:cNvPr>
          <p:cNvGrpSpPr/>
          <p:nvPr/>
        </p:nvGrpSpPr>
        <p:grpSpPr>
          <a:xfrm>
            <a:off x="7758095" y="4915320"/>
            <a:ext cx="2337469" cy="506290"/>
            <a:chOff x="2822427" y="3990110"/>
            <a:chExt cx="2337469" cy="506290"/>
          </a:xfrm>
        </p:grpSpPr>
        <p:cxnSp>
          <p:nvCxnSpPr>
            <p:cNvPr id="11" name="Google Shape;135;p3">
              <a:extLst>
                <a:ext uri="{FF2B5EF4-FFF2-40B4-BE49-F238E27FC236}">
                  <a16:creationId xmlns:a16="http://schemas.microsoft.com/office/drawing/2014/main" id="{224E1C63-0BC7-4900-8815-5D6D4E2A63AA}"/>
                </a:ext>
              </a:extLst>
            </p:cNvPr>
            <p:cNvCxnSpPr/>
            <p:nvPr/>
          </p:nvCxnSpPr>
          <p:spPr>
            <a:xfrm rot="10800000">
              <a:off x="2855640" y="4096843"/>
              <a:ext cx="2304256" cy="0"/>
            </a:xfrm>
            <a:prstGeom prst="straightConnector1">
              <a:avLst/>
            </a:prstGeom>
            <a:noFill/>
            <a:ln w="28575" cap="flat" cmpd="sng">
              <a:solidFill>
                <a:schemeClr val="dk1"/>
              </a:solidFill>
              <a:prstDash val="solid"/>
              <a:round/>
              <a:headEnd type="none" w="sm" len="sm"/>
              <a:tailEnd type="none" w="sm" len="sm"/>
            </a:ln>
          </p:spPr>
        </p:cxnSp>
        <p:cxnSp>
          <p:nvCxnSpPr>
            <p:cNvPr id="12" name="Google Shape;136;p3">
              <a:extLst>
                <a:ext uri="{FF2B5EF4-FFF2-40B4-BE49-F238E27FC236}">
                  <a16:creationId xmlns:a16="http://schemas.microsoft.com/office/drawing/2014/main" id="{E8E6FED9-FCD0-458D-868E-7BA9CF144678}"/>
                </a:ext>
              </a:extLst>
            </p:cNvPr>
            <p:cNvCxnSpPr/>
            <p:nvPr/>
          </p:nvCxnSpPr>
          <p:spPr>
            <a:xfrm>
              <a:off x="5159896" y="4005064"/>
              <a:ext cx="0" cy="216024"/>
            </a:xfrm>
            <a:prstGeom prst="straightConnector1">
              <a:avLst/>
            </a:prstGeom>
            <a:noFill/>
            <a:ln w="19050" cap="flat" cmpd="sng">
              <a:solidFill>
                <a:schemeClr val="dk1"/>
              </a:solidFill>
              <a:prstDash val="solid"/>
              <a:round/>
              <a:headEnd type="none" w="sm" len="sm"/>
              <a:tailEnd type="none" w="sm" len="sm"/>
            </a:ln>
          </p:spPr>
        </p:cxnSp>
        <p:cxnSp>
          <p:nvCxnSpPr>
            <p:cNvPr id="13" name="Google Shape;137;p3">
              <a:extLst>
                <a:ext uri="{FF2B5EF4-FFF2-40B4-BE49-F238E27FC236}">
                  <a16:creationId xmlns:a16="http://schemas.microsoft.com/office/drawing/2014/main" id="{418766E6-FAF3-4066-B7EF-28B781BE7606}"/>
                </a:ext>
              </a:extLst>
            </p:cNvPr>
            <p:cNvCxnSpPr/>
            <p:nvPr/>
          </p:nvCxnSpPr>
          <p:spPr>
            <a:xfrm>
              <a:off x="4871864" y="4005064"/>
              <a:ext cx="0" cy="216024"/>
            </a:xfrm>
            <a:prstGeom prst="straightConnector1">
              <a:avLst/>
            </a:prstGeom>
            <a:noFill/>
            <a:ln w="19050" cap="flat" cmpd="sng">
              <a:solidFill>
                <a:schemeClr val="dk1"/>
              </a:solidFill>
              <a:prstDash val="solid"/>
              <a:round/>
              <a:headEnd type="none" w="sm" len="sm"/>
              <a:tailEnd type="none" w="sm" len="sm"/>
            </a:ln>
          </p:spPr>
        </p:cxnSp>
        <p:cxnSp>
          <p:nvCxnSpPr>
            <p:cNvPr id="14" name="Google Shape;138;p3">
              <a:extLst>
                <a:ext uri="{FF2B5EF4-FFF2-40B4-BE49-F238E27FC236}">
                  <a16:creationId xmlns:a16="http://schemas.microsoft.com/office/drawing/2014/main" id="{90F5D5BB-A863-4336-BD81-599D72F14B1A}"/>
                </a:ext>
              </a:extLst>
            </p:cNvPr>
            <p:cNvCxnSpPr/>
            <p:nvPr/>
          </p:nvCxnSpPr>
          <p:spPr>
            <a:xfrm>
              <a:off x="4583832" y="4005064"/>
              <a:ext cx="0" cy="216024"/>
            </a:xfrm>
            <a:prstGeom prst="straightConnector1">
              <a:avLst/>
            </a:prstGeom>
            <a:noFill/>
            <a:ln w="19050" cap="flat" cmpd="sng">
              <a:solidFill>
                <a:schemeClr val="dk1"/>
              </a:solidFill>
              <a:prstDash val="solid"/>
              <a:round/>
              <a:headEnd type="none" w="sm" len="sm"/>
              <a:tailEnd type="none" w="sm" len="sm"/>
            </a:ln>
          </p:spPr>
        </p:cxnSp>
        <p:cxnSp>
          <p:nvCxnSpPr>
            <p:cNvPr id="15" name="Google Shape;139;p3">
              <a:extLst>
                <a:ext uri="{FF2B5EF4-FFF2-40B4-BE49-F238E27FC236}">
                  <a16:creationId xmlns:a16="http://schemas.microsoft.com/office/drawing/2014/main" id="{AB856911-FD64-4DE9-A875-DFE5737E936D}"/>
                </a:ext>
              </a:extLst>
            </p:cNvPr>
            <p:cNvCxnSpPr/>
            <p:nvPr/>
          </p:nvCxnSpPr>
          <p:spPr>
            <a:xfrm>
              <a:off x="4295800" y="4005064"/>
              <a:ext cx="0" cy="216024"/>
            </a:xfrm>
            <a:prstGeom prst="straightConnector1">
              <a:avLst/>
            </a:prstGeom>
            <a:noFill/>
            <a:ln w="19050" cap="flat" cmpd="sng">
              <a:solidFill>
                <a:schemeClr val="dk1"/>
              </a:solidFill>
              <a:prstDash val="solid"/>
              <a:round/>
              <a:headEnd type="none" w="sm" len="sm"/>
              <a:tailEnd type="none" w="sm" len="sm"/>
            </a:ln>
          </p:spPr>
        </p:cxnSp>
        <p:cxnSp>
          <p:nvCxnSpPr>
            <p:cNvPr id="16" name="Google Shape;140;p3">
              <a:extLst>
                <a:ext uri="{FF2B5EF4-FFF2-40B4-BE49-F238E27FC236}">
                  <a16:creationId xmlns:a16="http://schemas.microsoft.com/office/drawing/2014/main" id="{6DB9BC5B-FB9A-4ED2-AA00-0E7DFD00D7C8}"/>
                </a:ext>
              </a:extLst>
            </p:cNvPr>
            <p:cNvCxnSpPr/>
            <p:nvPr/>
          </p:nvCxnSpPr>
          <p:spPr>
            <a:xfrm>
              <a:off x="4003678" y="4005064"/>
              <a:ext cx="0" cy="216024"/>
            </a:xfrm>
            <a:prstGeom prst="straightConnector1">
              <a:avLst/>
            </a:prstGeom>
            <a:noFill/>
            <a:ln w="19050" cap="flat" cmpd="sng">
              <a:solidFill>
                <a:schemeClr val="dk1"/>
              </a:solidFill>
              <a:prstDash val="solid"/>
              <a:round/>
              <a:headEnd type="none" w="sm" len="sm"/>
              <a:tailEnd type="none" w="sm" len="sm"/>
            </a:ln>
          </p:spPr>
        </p:cxnSp>
        <p:cxnSp>
          <p:nvCxnSpPr>
            <p:cNvPr id="17" name="Google Shape;141;p3">
              <a:extLst>
                <a:ext uri="{FF2B5EF4-FFF2-40B4-BE49-F238E27FC236}">
                  <a16:creationId xmlns:a16="http://schemas.microsoft.com/office/drawing/2014/main" id="{2E63576A-D9B3-4151-AFE3-A023F22B8CA1}"/>
                </a:ext>
              </a:extLst>
            </p:cNvPr>
            <p:cNvCxnSpPr/>
            <p:nvPr/>
          </p:nvCxnSpPr>
          <p:spPr>
            <a:xfrm>
              <a:off x="3719736" y="4005064"/>
              <a:ext cx="0" cy="216024"/>
            </a:xfrm>
            <a:prstGeom prst="straightConnector1">
              <a:avLst/>
            </a:prstGeom>
            <a:noFill/>
            <a:ln w="19050" cap="flat" cmpd="sng">
              <a:solidFill>
                <a:schemeClr val="dk1"/>
              </a:solidFill>
              <a:prstDash val="solid"/>
              <a:round/>
              <a:headEnd type="none" w="sm" len="sm"/>
              <a:tailEnd type="none" w="sm" len="sm"/>
            </a:ln>
          </p:spPr>
        </p:cxnSp>
        <p:cxnSp>
          <p:nvCxnSpPr>
            <p:cNvPr id="18" name="Google Shape;142;p3">
              <a:extLst>
                <a:ext uri="{FF2B5EF4-FFF2-40B4-BE49-F238E27FC236}">
                  <a16:creationId xmlns:a16="http://schemas.microsoft.com/office/drawing/2014/main" id="{FFF4F79C-80AC-4267-AE8F-88E08E95E7D9}"/>
                </a:ext>
              </a:extLst>
            </p:cNvPr>
            <p:cNvCxnSpPr/>
            <p:nvPr/>
          </p:nvCxnSpPr>
          <p:spPr>
            <a:xfrm>
              <a:off x="3431704" y="3999819"/>
              <a:ext cx="0" cy="216024"/>
            </a:xfrm>
            <a:prstGeom prst="straightConnector1">
              <a:avLst/>
            </a:prstGeom>
            <a:noFill/>
            <a:ln w="19050" cap="flat" cmpd="sng">
              <a:solidFill>
                <a:schemeClr val="dk1"/>
              </a:solidFill>
              <a:prstDash val="solid"/>
              <a:round/>
              <a:headEnd type="none" w="sm" len="sm"/>
              <a:tailEnd type="none" w="sm" len="sm"/>
            </a:ln>
          </p:spPr>
        </p:cxnSp>
        <p:cxnSp>
          <p:nvCxnSpPr>
            <p:cNvPr id="19" name="Google Shape;143;p3">
              <a:extLst>
                <a:ext uri="{FF2B5EF4-FFF2-40B4-BE49-F238E27FC236}">
                  <a16:creationId xmlns:a16="http://schemas.microsoft.com/office/drawing/2014/main" id="{0F017FCF-EC9A-4294-A51F-9AAD42BBF0F1}"/>
                </a:ext>
              </a:extLst>
            </p:cNvPr>
            <p:cNvCxnSpPr/>
            <p:nvPr/>
          </p:nvCxnSpPr>
          <p:spPr>
            <a:xfrm>
              <a:off x="3143672" y="3990110"/>
              <a:ext cx="0" cy="216024"/>
            </a:xfrm>
            <a:prstGeom prst="straightConnector1">
              <a:avLst/>
            </a:prstGeom>
            <a:noFill/>
            <a:ln w="19050" cap="flat" cmpd="sng">
              <a:solidFill>
                <a:schemeClr val="dk1"/>
              </a:solidFill>
              <a:prstDash val="solid"/>
              <a:round/>
              <a:headEnd type="none" w="sm" len="sm"/>
              <a:tailEnd type="none" w="sm" len="sm"/>
            </a:ln>
          </p:spPr>
        </p:cxnSp>
        <p:sp>
          <p:nvSpPr>
            <p:cNvPr id="20" name="Google Shape;144;p3">
              <a:extLst>
                <a:ext uri="{FF2B5EF4-FFF2-40B4-BE49-F238E27FC236}">
                  <a16:creationId xmlns:a16="http://schemas.microsoft.com/office/drawing/2014/main" id="{021898D1-6881-4080-93BE-F5034557B374}"/>
                </a:ext>
              </a:extLst>
            </p:cNvPr>
            <p:cNvSpPr/>
            <p:nvPr/>
          </p:nvSpPr>
          <p:spPr>
            <a:xfrm>
              <a:off x="4856825" y="4188623"/>
              <a:ext cx="28405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1400" b="0" i="0" u="none" strike="noStrike" cap="none">
                  <a:solidFill>
                    <a:srgbClr val="000000"/>
                  </a:solidFill>
                  <a:latin typeface="Century Gothic"/>
                  <a:ea typeface="Century Gothic"/>
                  <a:cs typeface="Century Gothic"/>
                  <a:sym typeface="Century Gothic"/>
                </a:rPr>
                <a:t>1</a:t>
              </a:r>
              <a:endParaRPr sz="1400" b="0" i="0" u="none" strike="noStrike" cap="none">
                <a:solidFill>
                  <a:srgbClr val="000000"/>
                </a:solidFill>
                <a:latin typeface="Arial"/>
                <a:ea typeface="Arial"/>
                <a:cs typeface="Arial"/>
                <a:sym typeface="Arial"/>
              </a:endParaRPr>
            </a:p>
          </p:txBody>
        </p:sp>
        <p:sp>
          <p:nvSpPr>
            <p:cNvPr id="21" name="Google Shape;145;p3">
              <a:extLst>
                <a:ext uri="{FF2B5EF4-FFF2-40B4-BE49-F238E27FC236}">
                  <a16:creationId xmlns:a16="http://schemas.microsoft.com/office/drawing/2014/main" id="{DD4A918F-2F3B-4346-B471-6CC6492A7717}"/>
                </a:ext>
              </a:extLst>
            </p:cNvPr>
            <p:cNvSpPr/>
            <p:nvPr/>
          </p:nvSpPr>
          <p:spPr>
            <a:xfrm>
              <a:off x="4555587" y="4188623"/>
              <a:ext cx="28405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1400" b="0" i="0" u="none" strike="noStrike" cap="none">
                  <a:solidFill>
                    <a:srgbClr val="000000"/>
                  </a:solidFill>
                  <a:latin typeface="Century Gothic"/>
                  <a:ea typeface="Century Gothic"/>
                  <a:cs typeface="Century Gothic"/>
                  <a:sym typeface="Century Gothic"/>
                </a:rPr>
                <a:t>2</a:t>
              </a:r>
              <a:endParaRPr sz="1400" b="0" i="0" u="none" strike="noStrike" cap="none">
                <a:solidFill>
                  <a:srgbClr val="000000"/>
                </a:solidFill>
                <a:latin typeface="Arial"/>
                <a:ea typeface="Arial"/>
                <a:cs typeface="Arial"/>
                <a:sym typeface="Arial"/>
              </a:endParaRPr>
            </a:p>
          </p:txBody>
        </p:sp>
        <p:sp>
          <p:nvSpPr>
            <p:cNvPr id="22" name="Google Shape;146;p3">
              <a:extLst>
                <a:ext uri="{FF2B5EF4-FFF2-40B4-BE49-F238E27FC236}">
                  <a16:creationId xmlns:a16="http://schemas.microsoft.com/office/drawing/2014/main" id="{9DA78AC0-DA74-4924-BD50-9BD5C1C31375}"/>
                </a:ext>
              </a:extLst>
            </p:cNvPr>
            <p:cNvSpPr/>
            <p:nvPr/>
          </p:nvSpPr>
          <p:spPr>
            <a:xfrm>
              <a:off x="4282495" y="4188623"/>
              <a:ext cx="28405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1400" b="0" i="0" u="none" strike="noStrike" cap="none">
                  <a:solidFill>
                    <a:srgbClr val="000000"/>
                  </a:solidFill>
                  <a:latin typeface="Century Gothic"/>
                  <a:ea typeface="Century Gothic"/>
                  <a:cs typeface="Century Gothic"/>
                  <a:sym typeface="Century Gothic"/>
                </a:rPr>
                <a:t>3</a:t>
              </a:r>
              <a:endParaRPr sz="1400" b="0" i="0" u="none" strike="noStrike" cap="none">
                <a:solidFill>
                  <a:srgbClr val="000000"/>
                </a:solidFill>
                <a:latin typeface="Arial"/>
                <a:ea typeface="Arial"/>
                <a:cs typeface="Arial"/>
                <a:sym typeface="Arial"/>
              </a:endParaRPr>
            </a:p>
          </p:txBody>
        </p:sp>
        <p:sp>
          <p:nvSpPr>
            <p:cNvPr id="23" name="Google Shape;147;p3">
              <a:extLst>
                <a:ext uri="{FF2B5EF4-FFF2-40B4-BE49-F238E27FC236}">
                  <a16:creationId xmlns:a16="http://schemas.microsoft.com/office/drawing/2014/main" id="{27831553-A0C1-4F7B-8B19-03180DEBC3C9}"/>
                </a:ext>
              </a:extLst>
            </p:cNvPr>
            <p:cNvSpPr/>
            <p:nvPr/>
          </p:nvSpPr>
          <p:spPr>
            <a:xfrm>
              <a:off x="3983361" y="4188623"/>
              <a:ext cx="28405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1400" b="0" i="0" u="none" strike="noStrike" cap="none">
                  <a:solidFill>
                    <a:srgbClr val="000000"/>
                  </a:solidFill>
                  <a:latin typeface="Century Gothic"/>
                  <a:ea typeface="Century Gothic"/>
                  <a:cs typeface="Century Gothic"/>
                  <a:sym typeface="Century Gothic"/>
                </a:rPr>
                <a:t>4</a:t>
              </a:r>
              <a:endParaRPr sz="1400" b="0" i="0" u="none" strike="noStrike" cap="none">
                <a:solidFill>
                  <a:srgbClr val="000000"/>
                </a:solidFill>
                <a:latin typeface="Arial"/>
                <a:ea typeface="Arial"/>
                <a:cs typeface="Arial"/>
                <a:sym typeface="Arial"/>
              </a:endParaRPr>
            </a:p>
          </p:txBody>
        </p:sp>
        <p:sp>
          <p:nvSpPr>
            <p:cNvPr id="24" name="Google Shape;148;p3">
              <a:extLst>
                <a:ext uri="{FF2B5EF4-FFF2-40B4-BE49-F238E27FC236}">
                  <a16:creationId xmlns:a16="http://schemas.microsoft.com/office/drawing/2014/main" id="{9CBF47E8-7E6E-43FD-83EC-2880B33BF1FC}"/>
                </a:ext>
              </a:extLst>
            </p:cNvPr>
            <p:cNvSpPr/>
            <p:nvPr/>
          </p:nvSpPr>
          <p:spPr>
            <a:xfrm>
              <a:off x="3694477" y="4188623"/>
              <a:ext cx="28405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1400" b="0" i="0" u="none" strike="noStrike" cap="none">
                  <a:solidFill>
                    <a:srgbClr val="000000"/>
                  </a:solidFill>
                  <a:latin typeface="Century Gothic"/>
                  <a:ea typeface="Century Gothic"/>
                  <a:cs typeface="Century Gothic"/>
                  <a:sym typeface="Century Gothic"/>
                </a:rPr>
                <a:t>5</a:t>
              </a:r>
              <a:endParaRPr sz="1400" b="0" i="0" u="none" strike="noStrike" cap="none">
                <a:solidFill>
                  <a:srgbClr val="000000"/>
                </a:solidFill>
                <a:latin typeface="Arial"/>
                <a:ea typeface="Arial"/>
                <a:cs typeface="Arial"/>
                <a:sym typeface="Arial"/>
              </a:endParaRPr>
            </a:p>
          </p:txBody>
        </p:sp>
        <p:sp>
          <p:nvSpPr>
            <p:cNvPr id="25" name="Google Shape;149;p3">
              <a:extLst>
                <a:ext uri="{FF2B5EF4-FFF2-40B4-BE49-F238E27FC236}">
                  <a16:creationId xmlns:a16="http://schemas.microsoft.com/office/drawing/2014/main" id="{ABBF53F4-D4A4-4B97-AA9C-0C350D43EBC9}"/>
                </a:ext>
              </a:extLst>
            </p:cNvPr>
            <p:cNvSpPr/>
            <p:nvPr/>
          </p:nvSpPr>
          <p:spPr>
            <a:xfrm>
              <a:off x="3424553" y="4188623"/>
              <a:ext cx="28405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1400" b="0" i="0" u="none" strike="noStrike" cap="none">
                  <a:solidFill>
                    <a:srgbClr val="000000"/>
                  </a:solidFill>
                  <a:latin typeface="Century Gothic"/>
                  <a:ea typeface="Century Gothic"/>
                  <a:cs typeface="Century Gothic"/>
                  <a:sym typeface="Century Gothic"/>
                </a:rPr>
                <a:t>6</a:t>
              </a:r>
              <a:endParaRPr sz="1400" b="0" i="0" u="none" strike="noStrike" cap="none">
                <a:solidFill>
                  <a:srgbClr val="000000"/>
                </a:solidFill>
                <a:latin typeface="Arial"/>
                <a:ea typeface="Arial"/>
                <a:cs typeface="Arial"/>
                <a:sym typeface="Arial"/>
              </a:endParaRPr>
            </a:p>
          </p:txBody>
        </p:sp>
        <p:sp>
          <p:nvSpPr>
            <p:cNvPr id="26" name="Google Shape;150;p3">
              <a:extLst>
                <a:ext uri="{FF2B5EF4-FFF2-40B4-BE49-F238E27FC236}">
                  <a16:creationId xmlns:a16="http://schemas.microsoft.com/office/drawing/2014/main" id="{5C29FF09-A99C-4D13-8BA1-2741E8483808}"/>
                </a:ext>
              </a:extLst>
            </p:cNvPr>
            <p:cNvSpPr/>
            <p:nvPr/>
          </p:nvSpPr>
          <p:spPr>
            <a:xfrm>
              <a:off x="3115719" y="4188623"/>
              <a:ext cx="28405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1400" b="0" i="0" u="none" strike="noStrike" cap="none">
                  <a:solidFill>
                    <a:srgbClr val="000000"/>
                  </a:solidFill>
                  <a:latin typeface="Century Gothic"/>
                  <a:ea typeface="Century Gothic"/>
                  <a:cs typeface="Century Gothic"/>
                  <a:sym typeface="Century Gothic"/>
                </a:rPr>
                <a:t>7</a:t>
              </a:r>
              <a:endParaRPr sz="1400" b="0" i="0" u="none" strike="noStrike" cap="none">
                <a:solidFill>
                  <a:srgbClr val="000000"/>
                </a:solidFill>
                <a:latin typeface="Arial"/>
                <a:ea typeface="Arial"/>
                <a:cs typeface="Arial"/>
                <a:sym typeface="Arial"/>
              </a:endParaRPr>
            </a:p>
          </p:txBody>
        </p:sp>
        <p:sp>
          <p:nvSpPr>
            <p:cNvPr id="27" name="Google Shape;151;p3">
              <a:extLst>
                <a:ext uri="{FF2B5EF4-FFF2-40B4-BE49-F238E27FC236}">
                  <a16:creationId xmlns:a16="http://schemas.microsoft.com/office/drawing/2014/main" id="{5D2A2A99-53FE-4D68-B96A-24EF4D1DAEBE}"/>
                </a:ext>
              </a:extLst>
            </p:cNvPr>
            <p:cNvSpPr/>
            <p:nvPr/>
          </p:nvSpPr>
          <p:spPr>
            <a:xfrm>
              <a:off x="2822427" y="4188623"/>
              <a:ext cx="28405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GB" sz="1400" b="0" i="0" u="none" strike="noStrike" cap="none">
                  <a:solidFill>
                    <a:srgbClr val="000000"/>
                  </a:solidFill>
                  <a:latin typeface="Century Gothic"/>
                  <a:ea typeface="Century Gothic"/>
                  <a:cs typeface="Century Gothic"/>
                  <a:sym typeface="Century Gothic"/>
                </a:rPr>
                <a:t>8</a:t>
              </a:r>
              <a:endParaRPr sz="1400" b="0" i="0" u="none" strike="noStrike" cap="none">
                <a:solidFill>
                  <a:srgbClr val="000000"/>
                </a:solidFill>
                <a:latin typeface="Arial"/>
                <a:ea typeface="Arial"/>
                <a:cs typeface="Arial"/>
                <a:sym typeface="Arial"/>
              </a:endParaRPr>
            </a:p>
          </p:txBody>
        </p:sp>
      </p:grpSp>
      <p:sp>
        <p:nvSpPr>
          <p:cNvPr id="4" name="Freeform: Shape 3">
            <a:extLst>
              <a:ext uri="{FF2B5EF4-FFF2-40B4-BE49-F238E27FC236}">
                <a16:creationId xmlns:a16="http://schemas.microsoft.com/office/drawing/2014/main" id="{7CCBDB48-2A07-4084-9B11-82373652B7A4}"/>
              </a:ext>
            </a:extLst>
          </p:cNvPr>
          <p:cNvSpPr/>
          <p:nvPr/>
        </p:nvSpPr>
        <p:spPr>
          <a:xfrm>
            <a:off x="8415824" y="1623803"/>
            <a:ext cx="3037389" cy="2324172"/>
          </a:xfrm>
          <a:custGeom>
            <a:avLst/>
            <a:gdLst>
              <a:gd name="connsiteX0" fmla="*/ 1155046 w 2245909"/>
              <a:gd name="connsiteY0" fmla="*/ 128367 h 1636325"/>
              <a:gd name="connsiteX1" fmla="*/ 1074835 w 2245909"/>
              <a:gd name="connsiteY1" fmla="*/ 64199 h 1636325"/>
              <a:gd name="connsiteX2" fmla="*/ 417109 w 2245909"/>
              <a:gd name="connsiteY2" fmla="*/ 64199 h 1636325"/>
              <a:gd name="connsiteX3" fmla="*/ 385025 w 2245909"/>
              <a:gd name="connsiteY3" fmla="*/ 160451 h 1636325"/>
              <a:gd name="connsiteX4" fmla="*/ 352940 w 2245909"/>
              <a:gd name="connsiteY4" fmla="*/ 497336 h 1636325"/>
              <a:gd name="connsiteX5" fmla="*/ 16056 w 2245909"/>
              <a:gd name="connsiteY5" fmla="*/ 994641 h 1636325"/>
              <a:gd name="connsiteX6" fmla="*/ 48140 w 2245909"/>
              <a:gd name="connsiteY6" fmla="*/ 1347567 h 1636325"/>
              <a:gd name="connsiteX7" fmla="*/ 513361 w 2245909"/>
              <a:gd name="connsiteY7" fmla="*/ 1604241 h 1636325"/>
              <a:gd name="connsiteX8" fmla="*/ 737951 w 2245909"/>
              <a:gd name="connsiteY8" fmla="*/ 1636325 h 1636325"/>
              <a:gd name="connsiteX9" fmla="*/ 1251298 w 2245909"/>
              <a:gd name="connsiteY9" fmla="*/ 1491946 h 1636325"/>
              <a:gd name="connsiteX10" fmla="*/ 1588183 w 2245909"/>
              <a:gd name="connsiteY10" fmla="*/ 1315483 h 1636325"/>
              <a:gd name="connsiteX11" fmla="*/ 1732561 w 2245909"/>
              <a:gd name="connsiteY11" fmla="*/ 1251315 h 1636325"/>
              <a:gd name="connsiteX12" fmla="*/ 2069446 w 2245909"/>
              <a:gd name="connsiteY12" fmla="*/ 1219230 h 1636325"/>
              <a:gd name="connsiteX13" fmla="*/ 2165698 w 2245909"/>
              <a:gd name="connsiteY13" fmla="*/ 1026725 h 1636325"/>
              <a:gd name="connsiteX14" fmla="*/ 2229867 w 2245909"/>
              <a:gd name="connsiteY14" fmla="*/ 657757 h 1636325"/>
              <a:gd name="connsiteX15" fmla="*/ 2245909 w 2245909"/>
              <a:gd name="connsiteY15" fmla="*/ 336915 h 1636325"/>
              <a:gd name="connsiteX16" fmla="*/ 2229867 w 2245909"/>
              <a:gd name="connsiteY16" fmla="*/ 288788 h 1636325"/>
              <a:gd name="connsiteX17" fmla="*/ 1892983 w 2245909"/>
              <a:gd name="connsiteY17" fmla="*/ 208578 h 1636325"/>
              <a:gd name="connsiteX18" fmla="*/ 1620267 w 2245909"/>
              <a:gd name="connsiteY18" fmla="*/ 192536 h 1636325"/>
              <a:gd name="connsiteX19" fmla="*/ 1572140 w 2245909"/>
              <a:gd name="connsiteY19" fmla="*/ 160451 h 1636325"/>
              <a:gd name="connsiteX20" fmla="*/ 1411719 w 2245909"/>
              <a:gd name="connsiteY20" fmla="*/ 96283 h 1636325"/>
              <a:gd name="connsiteX21" fmla="*/ 1251298 w 2245909"/>
              <a:gd name="connsiteY21" fmla="*/ 112325 h 1636325"/>
              <a:gd name="connsiteX22" fmla="*/ 1155046 w 2245909"/>
              <a:gd name="connsiteY22" fmla="*/ 128367 h 16363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2245909" h="1636325">
                <a:moveTo>
                  <a:pt x="1155046" y="128367"/>
                </a:moveTo>
                <a:cubicBezTo>
                  <a:pt x="1125636" y="120346"/>
                  <a:pt x="1107174" y="75448"/>
                  <a:pt x="1074835" y="64199"/>
                </a:cubicBezTo>
                <a:cubicBezTo>
                  <a:pt x="763065" y="-44243"/>
                  <a:pt x="758067" y="4901"/>
                  <a:pt x="417109" y="64199"/>
                </a:cubicBezTo>
                <a:cubicBezTo>
                  <a:pt x="406414" y="96283"/>
                  <a:pt x="389981" y="126997"/>
                  <a:pt x="385025" y="160451"/>
                </a:cubicBezTo>
                <a:cubicBezTo>
                  <a:pt x="368494" y="272036"/>
                  <a:pt x="425155" y="410678"/>
                  <a:pt x="352940" y="497336"/>
                </a:cubicBezTo>
                <a:cubicBezTo>
                  <a:pt x="63295" y="844911"/>
                  <a:pt x="164814" y="672333"/>
                  <a:pt x="16056" y="994641"/>
                </a:cubicBezTo>
                <a:cubicBezTo>
                  <a:pt x="5768" y="1107805"/>
                  <a:pt x="-27165" y="1242141"/>
                  <a:pt x="48140" y="1347567"/>
                </a:cubicBezTo>
                <a:cubicBezTo>
                  <a:pt x="157121" y="1500141"/>
                  <a:pt x="343745" y="1560469"/>
                  <a:pt x="513361" y="1604241"/>
                </a:cubicBezTo>
                <a:cubicBezTo>
                  <a:pt x="586585" y="1623138"/>
                  <a:pt x="663088" y="1625630"/>
                  <a:pt x="737951" y="1636325"/>
                </a:cubicBezTo>
                <a:cubicBezTo>
                  <a:pt x="909067" y="1588199"/>
                  <a:pt x="1084990" y="1554704"/>
                  <a:pt x="1251298" y="1491946"/>
                </a:cubicBezTo>
                <a:cubicBezTo>
                  <a:pt x="1369902" y="1447190"/>
                  <a:pt x="1474798" y="1372175"/>
                  <a:pt x="1588183" y="1315483"/>
                </a:cubicBezTo>
                <a:cubicBezTo>
                  <a:pt x="1635288" y="1291930"/>
                  <a:pt x="1680919" y="1261644"/>
                  <a:pt x="1732561" y="1251315"/>
                </a:cubicBezTo>
                <a:cubicBezTo>
                  <a:pt x="1843174" y="1229192"/>
                  <a:pt x="1957151" y="1229925"/>
                  <a:pt x="2069446" y="1219230"/>
                </a:cubicBezTo>
                <a:cubicBezTo>
                  <a:pt x="2101530" y="1155062"/>
                  <a:pt x="2145989" y="1095707"/>
                  <a:pt x="2165698" y="1026725"/>
                </a:cubicBezTo>
                <a:cubicBezTo>
                  <a:pt x="2199993" y="906693"/>
                  <a:pt x="2229867" y="657757"/>
                  <a:pt x="2229867" y="657757"/>
                </a:cubicBezTo>
                <a:cubicBezTo>
                  <a:pt x="2235214" y="550810"/>
                  <a:pt x="2245909" y="443996"/>
                  <a:pt x="2245909" y="336915"/>
                </a:cubicBezTo>
                <a:cubicBezTo>
                  <a:pt x="2245909" y="320005"/>
                  <a:pt x="2243720" y="298485"/>
                  <a:pt x="2229867" y="288788"/>
                </a:cubicBezTo>
                <a:cubicBezTo>
                  <a:pt x="2113510" y="207338"/>
                  <a:pt x="2031769" y="218149"/>
                  <a:pt x="1892983" y="208578"/>
                </a:cubicBezTo>
                <a:cubicBezTo>
                  <a:pt x="1802136" y="202313"/>
                  <a:pt x="1711172" y="197883"/>
                  <a:pt x="1620267" y="192536"/>
                </a:cubicBezTo>
                <a:cubicBezTo>
                  <a:pt x="1604225" y="181841"/>
                  <a:pt x="1589646" y="168531"/>
                  <a:pt x="1572140" y="160451"/>
                </a:cubicBezTo>
                <a:cubicBezTo>
                  <a:pt x="1519848" y="136316"/>
                  <a:pt x="1411719" y="96283"/>
                  <a:pt x="1411719" y="96283"/>
                </a:cubicBezTo>
                <a:cubicBezTo>
                  <a:pt x="1358245" y="101630"/>
                  <a:pt x="1304413" y="104153"/>
                  <a:pt x="1251298" y="112325"/>
                </a:cubicBezTo>
                <a:cubicBezTo>
                  <a:pt x="1125042" y="131749"/>
                  <a:pt x="1184456" y="136388"/>
                  <a:pt x="1155046" y="128367"/>
                </a:cubicBezTo>
                <a:close/>
              </a:path>
            </a:pathLst>
          </a:cu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graphicFrame>
        <p:nvGraphicFramePr>
          <p:cNvPr id="5" name="Table 27">
            <a:extLst>
              <a:ext uri="{FF2B5EF4-FFF2-40B4-BE49-F238E27FC236}">
                <a16:creationId xmlns:a16="http://schemas.microsoft.com/office/drawing/2014/main" id="{1B069C2A-48E8-481B-AE3E-CBD216ACC955}"/>
              </a:ext>
            </a:extLst>
          </p:cNvPr>
          <p:cNvGraphicFramePr>
            <a:graphicFrameLocks noGrp="1"/>
          </p:cNvGraphicFramePr>
          <p:nvPr>
            <p:extLst>
              <p:ext uri="{D42A27DB-BD31-4B8C-83A1-F6EECF244321}">
                <p14:modId xmlns:p14="http://schemas.microsoft.com/office/powerpoint/2010/main" val="615341002"/>
              </p:ext>
            </p:extLst>
          </p:nvPr>
        </p:nvGraphicFramePr>
        <p:xfrm>
          <a:off x="9135407" y="2022048"/>
          <a:ext cx="1882275" cy="1097280"/>
        </p:xfrm>
        <a:graphic>
          <a:graphicData uri="http://schemas.openxmlformats.org/drawingml/2006/table">
            <a:tbl>
              <a:tblPr firstRow="1" bandRow="1">
                <a:tableStyleId>{5940675A-B579-460E-94D1-54222C63F5DA}</a:tableStyleId>
              </a:tblPr>
              <a:tblGrid>
                <a:gridCol w="376455">
                  <a:extLst>
                    <a:ext uri="{9D8B030D-6E8A-4147-A177-3AD203B41FA5}">
                      <a16:colId xmlns:a16="http://schemas.microsoft.com/office/drawing/2014/main" val="1342122337"/>
                    </a:ext>
                  </a:extLst>
                </a:gridCol>
                <a:gridCol w="376455">
                  <a:extLst>
                    <a:ext uri="{9D8B030D-6E8A-4147-A177-3AD203B41FA5}">
                      <a16:colId xmlns:a16="http://schemas.microsoft.com/office/drawing/2014/main" val="780596873"/>
                    </a:ext>
                  </a:extLst>
                </a:gridCol>
                <a:gridCol w="376455">
                  <a:extLst>
                    <a:ext uri="{9D8B030D-6E8A-4147-A177-3AD203B41FA5}">
                      <a16:colId xmlns:a16="http://schemas.microsoft.com/office/drawing/2014/main" val="2736892698"/>
                    </a:ext>
                  </a:extLst>
                </a:gridCol>
                <a:gridCol w="376455">
                  <a:extLst>
                    <a:ext uri="{9D8B030D-6E8A-4147-A177-3AD203B41FA5}">
                      <a16:colId xmlns:a16="http://schemas.microsoft.com/office/drawing/2014/main" val="602652937"/>
                    </a:ext>
                  </a:extLst>
                </a:gridCol>
                <a:gridCol w="376455">
                  <a:extLst>
                    <a:ext uri="{9D8B030D-6E8A-4147-A177-3AD203B41FA5}">
                      <a16:colId xmlns:a16="http://schemas.microsoft.com/office/drawing/2014/main" val="470993381"/>
                    </a:ext>
                  </a:extLst>
                </a:gridCol>
              </a:tblGrid>
              <a:tr h="308454">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2698485430"/>
                  </a:ext>
                </a:extLst>
              </a:tr>
              <a:tr h="308454">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2240043625"/>
                  </a:ext>
                </a:extLst>
              </a:tr>
              <a:tr h="308454">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a:p>
                  </a:txBody>
                  <a:tcPr/>
                </a:tc>
                <a:tc>
                  <a:txBody>
                    <a:bodyPr/>
                    <a:lstStyle/>
                    <a:p>
                      <a:endParaRPr lang="en-GB"/>
                    </a:p>
                  </a:txBody>
                  <a:tcPr/>
                </a:tc>
                <a:extLst>
                  <a:ext uri="{0D108BD9-81ED-4DB2-BD59-A6C34878D82A}">
                    <a16:rowId xmlns:a16="http://schemas.microsoft.com/office/drawing/2014/main" val="4014014779"/>
                  </a:ext>
                </a:extLst>
              </a:tr>
            </a:tbl>
          </a:graphicData>
        </a:graphic>
      </p:graphicFrame>
      <p:sp>
        <p:nvSpPr>
          <p:cNvPr id="28" name="TextBox 27">
            <a:extLst>
              <a:ext uri="{FF2B5EF4-FFF2-40B4-BE49-F238E27FC236}">
                <a16:creationId xmlns:a16="http://schemas.microsoft.com/office/drawing/2014/main" id="{64707AA3-BAD4-4D79-AE3A-5F724CA0DEF5}"/>
              </a:ext>
            </a:extLst>
          </p:cNvPr>
          <p:cNvSpPr txBox="1"/>
          <p:nvPr/>
        </p:nvSpPr>
        <p:spPr>
          <a:xfrm>
            <a:off x="9231468" y="3109640"/>
            <a:ext cx="1617663" cy="246221"/>
          </a:xfrm>
          <a:prstGeom prst="rect">
            <a:avLst/>
          </a:prstGeom>
          <a:noFill/>
        </p:spPr>
        <p:txBody>
          <a:bodyPr wrap="square" lIns="0" tIns="0" rIns="0" bIns="0" rtlCol="0">
            <a:spAutoFit/>
          </a:bodyPr>
          <a:lstStyle/>
          <a:p>
            <a:r>
              <a:rPr lang="en-GB" sz="1600" b="1">
                <a:latin typeface="Century Gothic" panose="020B0502020202020204" pitchFamily="34" charset="0"/>
              </a:rPr>
              <a:t>1     2     3    4    5</a:t>
            </a:r>
          </a:p>
        </p:txBody>
      </p:sp>
      <p:sp>
        <p:nvSpPr>
          <p:cNvPr id="29" name="TextBox 28">
            <a:extLst>
              <a:ext uri="{FF2B5EF4-FFF2-40B4-BE49-F238E27FC236}">
                <a16:creationId xmlns:a16="http://schemas.microsoft.com/office/drawing/2014/main" id="{B6975125-9380-4047-8E08-F8D53B980267}"/>
              </a:ext>
            </a:extLst>
          </p:cNvPr>
          <p:cNvSpPr txBox="1"/>
          <p:nvPr/>
        </p:nvSpPr>
        <p:spPr>
          <a:xfrm rot="16200000">
            <a:off x="8203465" y="2164920"/>
            <a:ext cx="1617663" cy="246221"/>
          </a:xfrm>
          <a:prstGeom prst="rect">
            <a:avLst/>
          </a:prstGeom>
          <a:noFill/>
        </p:spPr>
        <p:txBody>
          <a:bodyPr wrap="square" lIns="0" tIns="0" rIns="0" bIns="0" rtlCol="0">
            <a:spAutoFit/>
          </a:bodyPr>
          <a:lstStyle/>
          <a:p>
            <a:r>
              <a:rPr lang="en-GB" sz="1600" b="1">
                <a:latin typeface="Century Gothic" panose="020B0502020202020204" pitchFamily="34" charset="0"/>
              </a:rPr>
              <a:t>1     2     3</a:t>
            </a:r>
          </a:p>
        </p:txBody>
      </p:sp>
      <p:sp>
        <p:nvSpPr>
          <p:cNvPr id="30" name="Rectangle 29">
            <a:extLst>
              <a:ext uri="{FF2B5EF4-FFF2-40B4-BE49-F238E27FC236}">
                <a16:creationId xmlns:a16="http://schemas.microsoft.com/office/drawing/2014/main" id="{1E320B76-DC8C-4EAD-A7B0-8001F1010ACD}"/>
              </a:ext>
            </a:extLst>
          </p:cNvPr>
          <p:cNvSpPr/>
          <p:nvPr/>
        </p:nvSpPr>
        <p:spPr>
          <a:xfrm>
            <a:off x="9870554" y="2372619"/>
            <a:ext cx="364514" cy="374024"/>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Rectangle 30">
            <a:extLst>
              <a:ext uri="{FF2B5EF4-FFF2-40B4-BE49-F238E27FC236}">
                <a16:creationId xmlns:a16="http://schemas.microsoft.com/office/drawing/2014/main" id="{D8655549-EDFE-4B45-9599-CBA49E91E9DC}"/>
              </a:ext>
            </a:extLst>
          </p:cNvPr>
          <p:cNvSpPr/>
          <p:nvPr/>
        </p:nvSpPr>
        <p:spPr>
          <a:xfrm>
            <a:off x="9478814" y="4818894"/>
            <a:ext cx="364514" cy="374024"/>
          </a:xfrm>
          <a:prstGeom prst="rect">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Tree>
    <p:extLst>
      <p:ext uri="{BB962C8B-B14F-4D97-AF65-F5344CB8AC3E}">
        <p14:creationId xmlns:p14="http://schemas.microsoft.com/office/powerpoint/2010/main" val="27608211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8"/>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29"/>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30"/>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
                                            <p:txEl>
                                              <p:pRg st="0" end="0"/>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2">
                                            <p:txEl>
                                              <p:pRg st="1" end="1"/>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2">
                                            <p:txEl>
                                              <p:pRg st="2" end="2"/>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nodeType="clickEffect">
                                  <p:stCondLst>
                                    <p:cond delay="0"/>
                                  </p:stCondLst>
                                  <p:childTnLst>
                                    <p:set>
                                      <p:cBhvr>
                                        <p:cTn id="52" dur="1" fill="hold">
                                          <p:stCondLst>
                                            <p:cond delay="0"/>
                                          </p:stCondLst>
                                        </p:cTn>
                                        <p:tgtEl>
                                          <p:spTgt spid="6"/>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10"/>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uild="p"/>
      <p:bldP spid="2" grpId="0" build="p"/>
      <p:bldP spid="4" grpId="0" animBg="1"/>
      <p:bldP spid="28" grpId="0"/>
      <p:bldP spid="29" grpId="0"/>
      <p:bldP spid="30" grpId="0" animBg="1"/>
      <p:bldP spid="31" grpId="0" animBg="1"/>
    </p:bldLst>
  </p:timing>
</p:sld>
</file>

<file path=ppt/theme/theme1.xml><?xml version="1.0" encoding="utf-8"?>
<a:theme xmlns:a="http://schemas.openxmlformats.org/drawingml/2006/main" name="B2.2.11 Feedback lesson">
  <a:themeElements>
    <a:clrScheme name="Custom 1">
      <a:dk1>
        <a:srgbClr val="000000"/>
      </a:dk1>
      <a:lt1>
        <a:srgbClr val="FFFFFF"/>
      </a:lt1>
      <a:dk2>
        <a:srgbClr val="44546A"/>
      </a:dk2>
      <a:lt2>
        <a:srgbClr val="E7E6E6"/>
      </a:lt2>
      <a:accent1>
        <a:srgbClr val="4472C4"/>
      </a:accent1>
      <a:accent2>
        <a:srgbClr val="232F5D"/>
      </a:accent2>
      <a:accent3>
        <a:srgbClr val="92BFE8"/>
      </a:accent3>
      <a:accent4>
        <a:srgbClr val="FFFFFF"/>
      </a:accent4>
      <a:accent5>
        <a:srgbClr val="FFFFFF"/>
      </a:accent5>
      <a:accent6>
        <a:srgbClr val="FFFFFF"/>
      </a:accent6>
      <a:hlink>
        <a:srgbClr val="FFFFFF"/>
      </a:hlink>
      <a:folHlink>
        <a:srgbClr val="FFFFFF"/>
      </a:folHlink>
    </a:clrScheme>
    <a:fontScheme name="Georgia">
      <a:maj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eorgia" panose="020405020504050203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haredWithUsers xmlns="e7f29ac3-c74a-46a7-9e80-ec6458dc319f">
      <UserInfo>
        <DisplayName/>
        <AccountId xsi:nil="true"/>
        <AccountType/>
      </UserInfo>
    </SharedWithUsers>
    <MediaLengthInSeconds xmlns="9dd66dd2-dc2f-4e10-8286-f1da66314693" xsi:nil="true"/>
    <TaxCatchAll xmlns="e7f29ac3-c74a-46a7-9e80-ec6458dc319f" xsi:nil="true"/>
    <lcf76f155ced4ddcb4097134ff3c332f xmlns="9dd66dd2-dc2f-4e10-8286-f1da66314693">
      <Terms xmlns="http://schemas.microsoft.com/office/infopath/2007/PartnerControls"/>
    </lcf76f155ced4ddcb4097134ff3c332f>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8AF66D13AF553498AE1339A56520CA0" ma:contentTypeVersion="18" ma:contentTypeDescription="Create a new document." ma:contentTypeScope="" ma:versionID="d55bb3e99807e52e541a5ac04e799d41">
  <xsd:schema xmlns:xsd="http://www.w3.org/2001/XMLSchema" xmlns:xs="http://www.w3.org/2001/XMLSchema" xmlns:p="http://schemas.microsoft.com/office/2006/metadata/properties" xmlns:ns2="9dd66dd2-dc2f-4e10-8286-f1da66314693" xmlns:ns3="e7f29ac3-c74a-46a7-9e80-ec6458dc319f" targetNamespace="http://schemas.microsoft.com/office/2006/metadata/properties" ma:root="true" ma:fieldsID="1ed8d0c46251183f096df21bc4ba3b07" ns2:_="" ns3:_="">
    <xsd:import namespace="9dd66dd2-dc2f-4e10-8286-f1da66314693"/>
    <xsd:import namespace="e7f29ac3-c74a-46a7-9e80-ec6458dc319f"/>
    <xsd:element name="properties">
      <xsd:complexType>
        <xsd:sequence>
          <xsd:element name="documentManagement">
            <xsd:complexType>
              <xsd:all>
                <xsd:element ref="ns2:MediaServiceMetadata" minOccurs="0"/>
                <xsd:element ref="ns2:MediaServiceFastMetadata" minOccurs="0"/>
                <xsd:element ref="ns2:MediaServiceDateTaken" minOccurs="0"/>
                <xsd:element ref="ns2:MediaServiceAutoTags" minOccurs="0"/>
                <xsd:element ref="ns2:MediaServiceGenerationTime" minOccurs="0"/>
                <xsd:element ref="ns2:MediaServiceEventHashCode" minOccurs="0"/>
                <xsd:element ref="ns2:MediaServiceAutoKeyPoints" minOccurs="0"/>
                <xsd:element ref="ns2:MediaServiceKeyPoints" minOccurs="0"/>
                <xsd:element ref="ns2:MediaServiceOCR" minOccurs="0"/>
                <xsd:element ref="ns3:SharedWithUsers" minOccurs="0"/>
                <xsd:element ref="ns3:SharedWithDetails" minOccurs="0"/>
                <xsd:element ref="ns2:MediaLengthInSeconds" minOccurs="0"/>
                <xsd:element ref="ns2:MediaServiceLocation" minOccurs="0"/>
                <xsd:element ref="ns2:lcf76f155ced4ddcb4097134ff3c332f" minOccurs="0"/>
                <xsd:element ref="ns3:TaxCatchAll"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d66dd2-dc2f-4e10-8286-f1da6631469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element name="MediaServiceAutoTags" ma:index="11" nillable="true" ma:displayName="Tags" ma:internalName="MediaServiceAutoTags"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EventHashCode" ma:index="13" nillable="true" ma:displayName="MediaServiceEventHashCode" ma:hidden="true" ma:internalName="MediaServiceEventHashCode" ma:readOnly="true">
      <xsd:simpleType>
        <xsd:restriction base="dms:Text"/>
      </xsd:simpleType>
    </xsd:element>
    <xsd:element name="MediaServiceAutoKeyPoints" ma:index="14" nillable="true" ma:displayName="MediaServiceAutoKeyPoints" ma:hidden="true" ma:internalName="MediaServiceAutoKeyPoints" ma:readOnly="true">
      <xsd:simpleType>
        <xsd:restriction base="dms:Note"/>
      </xsd:simpleType>
    </xsd:element>
    <xsd:element name="MediaServiceKeyPoints" ma:index="15" nillable="true" ma:displayName="KeyPoints" ma:internalName="MediaServiceKeyPoints" ma:readOnly="true">
      <xsd:simpleType>
        <xsd:restriction base="dms:Note">
          <xsd:maxLength value="255"/>
        </xsd:restriction>
      </xsd:simpleType>
    </xsd:element>
    <xsd:element name="MediaServiceOCR" ma:index="16" nillable="true" ma:displayName="Extracted Text" ma:internalName="MediaServiceOCR" ma:readOnly="true">
      <xsd:simpleType>
        <xsd:restriction base="dms:Note">
          <xsd:maxLength value="255"/>
        </xsd:restriction>
      </xsd:simpleType>
    </xsd:element>
    <xsd:element name="MediaLengthInSeconds" ma:index="19" nillable="true" ma:displayName="Length (seconds)" ma:internalName="MediaLengthInSeconds" ma:readOnly="true">
      <xsd:simpleType>
        <xsd:restriction base="dms:Unknown"/>
      </xsd:simpleType>
    </xsd:element>
    <xsd:element name="MediaServiceLocation" ma:index="20" nillable="true" ma:displayName="Location" ma:internalName="MediaServiceLocation" ma:readOnly="true">
      <xsd:simpleType>
        <xsd:restriction base="dms:Text"/>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9ece25d9-12d7-4481-8120-14121ffe4470"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element name="MediaServiceSearchProperties" ma:index="25"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e7f29ac3-c74a-46a7-9e80-ec6458dc319f"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f78cfd2a-9971-4bc9-959e-69182f1482e7}" ma:internalName="TaxCatchAll" ma:showField="CatchAllData" ma:web="e7f29ac3-c74a-46a7-9e80-ec6458dc319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C0A2874-796E-4DD7-9E4C-4F25B5553AD4}">
  <ds:schemaRefs>
    <ds:schemaRef ds:uri="9dd66dd2-dc2f-4e10-8286-f1da66314693"/>
    <ds:schemaRef ds:uri="http://schemas.microsoft.com/office/2006/documentManagement/types"/>
    <ds:schemaRef ds:uri="http://schemas.openxmlformats.org/package/2006/metadata/core-properties"/>
    <ds:schemaRef ds:uri="http://www.w3.org/XML/1998/namespace"/>
    <ds:schemaRef ds:uri="http://purl.org/dc/dcmitype/"/>
    <ds:schemaRef ds:uri="http://purl.org/dc/terms/"/>
    <ds:schemaRef ds:uri="http://purl.org/dc/elements/1.1/"/>
    <ds:schemaRef ds:uri="http://schemas.microsoft.com/office/infopath/2007/PartnerControls"/>
    <ds:schemaRef ds:uri="e7f29ac3-c74a-46a7-9e80-ec6458dc319f"/>
    <ds:schemaRef ds:uri="http://schemas.microsoft.com/office/2006/metadata/properties"/>
  </ds:schemaRefs>
</ds:datastoreItem>
</file>

<file path=customXml/itemProps2.xml><?xml version="1.0" encoding="utf-8"?>
<ds:datastoreItem xmlns:ds="http://schemas.openxmlformats.org/officeDocument/2006/customXml" ds:itemID="{3565C405-A651-4D99-9AAB-BAC6915C96F4}">
  <ds:schemaRefs>
    <ds:schemaRef ds:uri="http://schemas.microsoft.com/sharepoint/v3/contenttype/forms"/>
  </ds:schemaRefs>
</ds:datastoreItem>
</file>

<file path=customXml/itemProps3.xml><?xml version="1.0" encoding="utf-8"?>
<ds:datastoreItem xmlns:ds="http://schemas.openxmlformats.org/officeDocument/2006/customXml" ds:itemID="{D171C201-75C7-43B3-843C-945DA6D501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d66dd2-dc2f-4e10-8286-f1da66314693"/>
    <ds:schemaRef ds:uri="e7f29ac3-c74a-46a7-9e80-ec6458dc319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
  <TotalTime>21</TotalTime>
  <Words>7774</Words>
  <Application>Microsoft Macintosh PowerPoint</Application>
  <PresentationFormat>Widescreen</PresentationFormat>
  <Paragraphs>573</Paragraphs>
  <Slides>25</Slides>
  <Notes>24</Notes>
  <HiddenSlides>7</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25</vt:i4>
      </vt:variant>
    </vt:vector>
  </HeadingPairs>
  <TitlesOfParts>
    <vt:vector size="31" baseType="lpstr">
      <vt:lpstr>Arial</vt:lpstr>
      <vt:lpstr>Calibri</vt:lpstr>
      <vt:lpstr>Century Gothic</vt:lpstr>
      <vt:lpstr>Georgia</vt:lpstr>
      <vt:lpstr>Wingdings</vt:lpstr>
      <vt:lpstr>B2.2.11 Feedback lesson</vt:lpstr>
      <vt:lpstr>Making this resource work for you</vt:lpstr>
      <vt:lpstr>Biodiversity</vt:lpstr>
      <vt:lpstr>B3.2.2</vt:lpstr>
      <vt:lpstr>PowerPoint Presentation</vt:lpstr>
      <vt:lpstr>This is the fix-it portion of the lesson</vt:lpstr>
      <vt:lpstr>Biodiversity</vt:lpstr>
      <vt:lpstr>Think outside the box!</vt:lpstr>
      <vt:lpstr>Biodiversity</vt:lpstr>
      <vt:lpstr>Sampling techniques</vt:lpstr>
      <vt:lpstr>Quick Quiz</vt:lpstr>
      <vt:lpstr>Is this correct?</vt:lpstr>
      <vt:lpstr>Drill</vt:lpstr>
      <vt:lpstr>Drill answers</vt:lpstr>
      <vt:lpstr>I: Describe to recall facts, events or processes in an accurate way</vt:lpstr>
      <vt:lpstr>We: Describe to recall facts, events or processes in an accurate way</vt:lpstr>
      <vt:lpstr>You: Describe to recall facts, events or processes in an accurate way</vt:lpstr>
      <vt:lpstr>Biodiversity Practical</vt:lpstr>
      <vt:lpstr>PowerPoint Presentation</vt:lpstr>
      <vt:lpstr>PowerPoint Presentation</vt:lpstr>
      <vt:lpstr>PowerPoint Presentation</vt:lpstr>
      <vt:lpstr>PowerPoint Presentation</vt:lpstr>
      <vt:lpstr>PowerPoint Presentation</vt:lpstr>
      <vt:lpstr>PowerPoint Presentation</vt:lpstr>
      <vt:lpstr>Answer the questions below.</vt:lpstr>
      <vt:lpstr>PowerPoint Presentation</vt:lpstr>
    </vt:vector>
  </TitlesOfParts>
  <Company>ARK Kingsway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Kathleen Webb</dc:creator>
  <cp:lastModifiedBy>Joanna Scouler</cp:lastModifiedBy>
  <cp:revision>2</cp:revision>
  <dcterms:created xsi:type="dcterms:W3CDTF">2019-03-21T11:24:14Z</dcterms:created>
  <dcterms:modified xsi:type="dcterms:W3CDTF">2024-12-12T16:19:03Z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0x01010078AF66D13AF553498AE1339A56520CA0</vt:lpwstr>
  </property>
  <property fmtid="{D5CDD505-2E9C-101B-9397-08002B2CF9AE}" pid="3" name="Order">
    <vt:lpwstr>76278600.0000000</vt:lpwstr>
  </property>
  <property fmtid="{D5CDD505-2E9C-101B-9397-08002B2CF9AE}" pid="4" name="_SourceUrl">
    <vt:lpwstr/>
  </property>
  <property fmtid="{D5CDD505-2E9C-101B-9397-08002B2CF9AE}" pid="5" name="_SharedFileIndex">
    <vt:lpwstr/>
  </property>
  <property fmtid="{D5CDD505-2E9C-101B-9397-08002B2CF9AE}" pid="6" name="ComplianceAssetId">
    <vt:lpwstr/>
  </property>
  <property fmtid="{D5CDD505-2E9C-101B-9397-08002B2CF9AE}" pid="7" name="_ExtendedDescription">
    <vt:lpwstr/>
  </property>
  <property fmtid="{D5CDD505-2E9C-101B-9397-08002B2CF9AE}" pid="8" name="MediaServiceImageTags">
    <vt:lpwstr/>
  </property>
</Properties>
</file>